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Raleway ExtraBold"/>
      <p:bold r:id="rId48"/>
      <p:boldItalic r:id="rId49"/>
    </p:embeddedFont>
    <p:embeddedFont>
      <p:font typeface="Roboto"/>
      <p:regular r:id="rId50"/>
      <p:bold r:id="rId51"/>
      <p:italic r:id="rId52"/>
      <p:boldItalic r:id="rId53"/>
    </p:embeddedFont>
    <p:embeddedFont>
      <p:font typeface="Roboto Medium"/>
      <p:regular r:id="rId54"/>
      <p:bold r:id="rId55"/>
      <p:italic r:id="rId56"/>
      <p:boldItalic r:id="rId57"/>
    </p:embeddedFont>
    <p:embeddedFont>
      <p:font typeface="Lato"/>
      <p:regular r:id="rId58"/>
      <p:bold r:id="rId59"/>
      <p:italic r:id="rId60"/>
      <p:boldItalic r:id="rId61"/>
    </p:embeddedFont>
    <p:embeddedFont>
      <p:font typeface="Lato Black"/>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25D9A1-F041-460F-BBDB-631AAA834E7F}">
  <a:tblStyle styleId="{B125D9A1-F041-460F-BBDB-631AAA834E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ExtraBold-bold.fntdata"/><Relationship Id="rId47" Type="http://schemas.openxmlformats.org/officeDocument/2006/relationships/font" Target="fonts/Raleway-boldItalic.fntdata"/><Relationship Id="rId49" Type="http://schemas.openxmlformats.org/officeDocument/2006/relationships/font" Target="fonts/RalewayExtra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lack-bold.fntdata"/><Relationship Id="rId61" Type="http://schemas.openxmlformats.org/officeDocument/2006/relationships/font" Target="fonts/Lato-boldItalic.fntdata"/><Relationship Id="rId20" Type="http://schemas.openxmlformats.org/officeDocument/2006/relationships/slide" Target="slides/slide14.xml"/><Relationship Id="rId63" Type="http://schemas.openxmlformats.org/officeDocument/2006/relationships/font" Target="fonts/LatoBlack-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RobotoMedium-bold.fntdata"/><Relationship Id="rId10" Type="http://schemas.openxmlformats.org/officeDocument/2006/relationships/slide" Target="slides/slide4.xml"/><Relationship Id="rId54" Type="http://schemas.openxmlformats.org/officeDocument/2006/relationships/font" Target="fonts/RobotoMedium-regular.fntdata"/><Relationship Id="rId13" Type="http://schemas.openxmlformats.org/officeDocument/2006/relationships/slide" Target="slides/slide7.xml"/><Relationship Id="rId57" Type="http://schemas.openxmlformats.org/officeDocument/2006/relationships/font" Target="fonts/RobotoMedium-boldItalic.fntdata"/><Relationship Id="rId12" Type="http://schemas.openxmlformats.org/officeDocument/2006/relationships/slide" Target="slides/slide6.xml"/><Relationship Id="rId56" Type="http://schemas.openxmlformats.org/officeDocument/2006/relationships/font" Target="fonts/RobotoMedium-italic.fntdata"/><Relationship Id="rId15" Type="http://schemas.openxmlformats.org/officeDocument/2006/relationships/slide" Target="slides/slide9.xml"/><Relationship Id="rId59" Type="http://schemas.openxmlformats.org/officeDocument/2006/relationships/font" Target="fonts/Lato-bold.fntdata"/><Relationship Id="rId14" Type="http://schemas.openxmlformats.org/officeDocument/2006/relationships/slide" Target="slides/slide8.xml"/><Relationship Id="rId58" Type="http://schemas.openxmlformats.org/officeDocument/2006/relationships/font" Target="fonts/La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I hope you're all doing well. My name is [Your Name], and I'm excited to be here today to walk you through our project, the "Robotic Vacuum Cleaner," under the guidance of Professor Veeresh Deshpande. Along with me, are Arya Agarwal, Sumit Londhe, and Yabaji Pratik Sanjay. Today, we're going to explore the fascinating world of robotic vacuum cleaners. Let's dive 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f98a52d3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f98a52d3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75e6d63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75e6d63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75e6d63f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75e6d63f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75e6d63f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75e6d63f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79344380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79344380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75e6d63f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75e6d63f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78a14a29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c78a14a29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78a14a29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78a14a29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78a14a290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78a14a290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75e6d63f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75e6d63f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75e6d63f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75e6d63f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75e6d63f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75e6d63f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cdab200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cdab200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75e6d63f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75e6d63f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bf98a52d3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bf98a52d3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cdab2005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cdab2005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75e6d63f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75e6d63f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c7934438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c7934438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79344380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79344380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b5a8506a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b5a8506a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that we've dissected the challenges, let's unravel our ingenious solution and the intricate technical specifications that make it a game-changer. Imagine a vacuum cleaner not confined to mere suction but equipped with features that elevate it to a sophisticated home maintenance assistant.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ad1535b8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ad1535b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f98a52d3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f98a52d3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cdab2005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cdab2005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ad1535b8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ad1535b8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f98a52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f98a52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75e6d63f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c75e6d63f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bf98a52d3b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bf98a52d3b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bf98a52d3b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bf98a52d3b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67d70eb5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67d70eb5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cdab2005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cdab2005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FFFFF"/>
                </a:highlight>
              </a:rPr>
              <a:t>Now I'll talk about the methodology we'll be using for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This flow chart illustrates the workflow of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We begin with collaborative brainstorming, which involves exploring available resources and products, as well as conducting research and literature surveys on the designs and functionalities of models available in the market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"Next, we divide our process into subtasks based on mechanical, electrical, algorithm, and app development.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In our mechanical phase, we'll define dimensions and weight based on specifications and design a CAD model for visualization. Electrical tasks involve selecting components, designing circuit schematics, and integrating a WiFi module. Algorithm work focuses on path planning and optimization. As for app development, our initial task is to learn Flutter and become familiar with it to create our app. Then we will make a prototype model from wood and Assembleing the mechanical and electronic components into a final prototype and conductiterative testing and refinement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After a satisfactory number of tests we proceed to fabrication. Then next final testing and then documentation</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a:t>// Also explain the chart in little bit detail.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ad1535b8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ad1535b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ad1535b8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ad1535b8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f98a52d3b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f98a52d3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ad1535b8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ad1535b8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FFFFF"/>
                </a:highlight>
              </a:rPr>
              <a:t>Now I'll talk about the methodology we'll be using for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This flow chart illustrates the workflow of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We begin with collaborative brainstorming, which involves exploring available resources and products, as well as conducting research and literature surveys on the designs and functionalities of models available in the market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"Next, we divide our process into subtasks based on mechanical, electrical, algorithm, and app development.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In our mechanical phase, we'll define dimensions and weight based on specifications and design a CAD model for visualization. Electrical tasks involve selecting components, designing circuit schematics, and integrating a WiFi module. Algorithm work focuses on path planning and optimization. As for app development, our initial task is to learn Flutter and become familiar with it to create our app. Then we will make a prototype model from wood and Assembleing the mechanical and electronic components into a final prototype and conductiterative testing and refinement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After a satisfactory number of tests we proceed to fabrication. Then next final testing and then documentation</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a:t>// Also explain the chart in little bit detail.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75e6d63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75e6d63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drive.google.com/file/d/1dtVmD9QotqD94PCxDM8ZP4GVxMSaJ8Nk/view" TargetMode="Externa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6.jpg"/><Relationship Id="rId5"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14.jpg"/><Relationship Id="rId5"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8.jpg"/><Relationship Id="rId7" Type="http://schemas.openxmlformats.org/officeDocument/2006/relationships/image" Target="../media/image16.jpg"/><Relationship Id="rId8"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drive.google.com/file/d/1Xj-ybWGnUL3hKhERClEmZslnnxJpVUrl/view" TargetMode="External"/><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227650" y="1322450"/>
            <a:ext cx="47025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Robotic </a:t>
            </a:r>
            <a:endParaRPr/>
          </a:p>
          <a:p>
            <a:pPr indent="0" lvl="0" marL="0" rtl="0" algn="l">
              <a:spcBef>
                <a:spcPts val="0"/>
              </a:spcBef>
              <a:spcAft>
                <a:spcPts val="0"/>
              </a:spcAft>
              <a:buNone/>
            </a:pPr>
            <a:r>
              <a:rPr lang="en"/>
              <a:t>Vacuum </a:t>
            </a:r>
            <a:r>
              <a:rPr lang="en"/>
              <a:t>Cleaner</a:t>
            </a:r>
            <a:endParaRPr/>
          </a:p>
        </p:txBody>
      </p:sp>
      <p:sp>
        <p:nvSpPr>
          <p:cNvPr id="136" name="Google Shape;136;p17"/>
          <p:cNvSpPr txBox="1"/>
          <p:nvPr>
            <p:ph idx="1" type="subTitle"/>
          </p:nvPr>
        </p:nvSpPr>
        <p:spPr>
          <a:xfrm>
            <a:off x="369925" y="2802950"/>
            <a:ext cx="4147200" cy="16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Guide - Prof. Veeresh Deshpande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t>Alok Kumar                                                   210070006</a:t>
            </a:r>
            <a:endParaRPr sz="1300"/>
          </a:p>
          <a:p>
            <a:pPr indent="0" lvl="0" marL="0" rtl="0" algn="l">
              <a:spcBef>
                <a:spcPts val="0"/>
              </a:spcBef>
              <a:spcAft>
                <a:spcPts val="0"/>
              </a:spcAft>
              <a:buNone/>
            </a:pPr>
            <a:r>
              <a:rPr lang="en" sz="1300"/>
              <a:t>Arya Agarwal</a:t>
            </a:r>
            <a:r>
              <a:rPr lang="en" sz="1300"/>
              <a:t>                                               210070012</a:t>
            </a:r>
            <a:endParaRPr sz="1300"/>
          </a:p>
          <a:p>
            <a:pPr indent="0" lvl="0" marL="0" rtl="0" algn="l">
              <a:spcBef>
                <a:spcPts val="0"/>
              </a:spcBef>
              <a:spcAft>
                <a:spcPts val="0"/>
              </a:spcAft>
              <a:buNone/>
            </a:pPr>
            <a:r>
              <a:rPr lang="en" sz="1300"/>
              <a:t>Sumit Londhe                                               </a:t>
            </a:r>
            <a:r>
              <a:rPr lang="en" sz="1300"/>
              <a:t>210070089</a:t>
            </a:r>
            <a:endParaRPr sz="1300"/>
          </a:p>
          <a:p>
            <a:pPr indent="0" lvl="0" marL="0" rtl="0" algn="l">
              <a:spcBef>
                <a:spcPts val="0"/>
              </a:spcBef>
              <a:spcAft>
                <a:spcPts val="0"/>
              </a:spcAft>
              <a:buNone/>
            </a:pPr>
            <a:r>
              <a:rPr lang="en" sz="1300"/>
              <a:t>Yabaji Pratik Sanjay                                  </a:t>
            </a:r>
            <a:r>
              <a:rPr lang="en" sz="1300"/>
              <a:t>210070094</a:t>
            </a:r>
            <a:endParaRPr sz="1300"/>
          </a:p>
        </p:txBody>
      </p:sp>
      <p:sp>
        <p:nvSpPr>
          <p:cNvPr id="137" name="Google Shape;137;p17"/>
          <p:cNvSpPr txBox="1"/>
          <p:nvPr>
            <p:ph idx="1" type="subTitle"/>
          </p:nvPr>
        </p:nvSpPr>
        <p:spPr>
          <a:xfrm>
            <a:off x="8090100" y="4712400"/>
            <a:ext cx="10539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MON-02</a:t>
            </a:r>
            <a:endParaRPr sz="1200"/>
          </a:p>
        </p:txBody>
      </p:sp>
      <p:pic>
        <p:nvPicPr>
          <p:cNvPr id="138" name="Google Shape;138;p17"/>
          <p:cNvPicPr preferRelativeResize="0"/>
          <p:nvPr/>
        </p:nvPicPr>
        <p:blipFill>
          <a:blip r:embed="rId3">
            <a:alphaModFix/>
          </a:blip>
          <a:stretch>
            <a:fillRect/>
          </a:stretch>
        </p:blipFill>
        <p:spPr>
          <a:xfrm>
            <a:off x="4756975" y="1194775"/>
            <a:ext cx="3927526" cy="2945626"/>
          </a:xfrm>
          <a:prstGeom prst="rect">
            <a:avLst/>
          </a:prstGeom>
          <a:noFill/>
          <a:ln>
            <a:noFill/>
          </a:ln>
        </p:spPr>
      </p:pic>
      <p:sp>
        <p:nvSpPr>
          <p:cNvPr id="139" name="Google Shape;139;p17"/>
          <p:cNvSpPr txBox="1"/>
          <p:nvPr/>
        </p:nvSpPr>
        <p:spPr>
          <a:xfrm>
            <a:off x="7441300" y="4140400"/>
            <a:ext cx="12432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Lato"/>
                <a:ea typeface="Lato"/>
                <a:cs typeface="Lato"/>
                <a:sym typeface="Lato"/>
              </a:rPr>
              <a:t>Image from pixel.com</a:t>
            </a:r>
            <a:endParaRPr sz="1100">
              <a:solidFill>
                <a:schemeClr val="accent1"/>
              </a:solidFill>
              <a:latin typeface="Lato"/>
              <a:ea typeface="Lato"/>
              <a:cs typeface="Lato"/>
              <a:sym typeface="Lato"/>
            </a:endParaRPr>
          </a:p>
        </p:txBody>
      </p:sp>
      <p:sp>
        <p:nvSpPr>
          <p:cNvPr id="140" name="Google Shape;140;p17"/>
          <p:cNvSpPr txBox="1"/>
          <p:nvPr/>
        </p:nvSpPr>
        <p:spPr>
          <a:xfrm>
            <a:off x="5370700" y="625375"/>
            <a:ext cx="331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FF9900"/>
              </a:solidFill>
              <a:latin typeface="Lato Black"/>
              <a:ea typeface="Lato Black"/>
              <a:cs typeface="Lato Black"/>
              <a:sym typeface="Lato Black"/>
            </a:endParaRPr>
          </a:p>
        </p:txBody>
      </p:sp>
      <p:sp>
        <p:nvSpPr>
          <p:cNvPr id="141" name="Google Shape;141;p17"/>
          <p:cNvSpPr txBox="1"/>
          <p:nvPr/>
        </p:nvSpPr>
        <p:spPr>
          <a:xfrm>
            <a:off x="383025" y="4486875"/>
            <a:ext cx="3313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42" name="Google Shape;142;p17"/>
          <p:cNvSpPr txBox="1"/>
          <p:nvPr/>
        </p:nvSpPr>
        <p:spPr>
          <a:xfrm>
            <a:off x="361150" y="481525"/>
            <a:ext cx="33138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1"/>
                </a:solidFill>
                <a:latin typeface="Raleway ExtraBold"/>
                <a:ea typeface="Raleway ExtraBold"/>
                <a:cs typeface="Raleway ExtraBold"/>
                <a:sym typeface="Raleway ExtraBold"/>
              </a:rPr>
              <a:t>Milestone 3</a:t>
            </a:r>
            <a:endParaRPr sz="2100">
              <a:solidFill>
                <a:schemeClr val="accent1"/>
              </a:solidFill>
              <a:latin typeface="Raleway ExtraBold"/>
              <a:ea typeface="Raleway ExtraBold"/>
              <a:cs typeface="Raleway ExtraBold"/>
              <a:sym typeface="Raleway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0" name="Shape 200"/>
        <p:cNvGrpSpPr/>
        <p:nvPr/>
      </p:nvGrpSpPr>
      <p:grpSpPr>
        <a:xfrm>
          <a:off x="0" y="0"/>
          <a:ext cx="0" cy="0"/>
          <a:chOff x="0" y="0"/>
          <a:chExt cx="0" cy="0"/>
        </a:xfrm>
      </p:grpSpPr>
      <p:pic>
        <p:nvPicPr>
          <p:cNvPr id="201" name="Google Shape;201;p26"/>
          <p:cNvPicPr preferRelativeResize="0"/>
          <p:nvPr/>
        </p:nvPicPr>
        <p:blipFill>
          <a:blip r:embed="rId3">
            <a:alphaModFix/>
          </a:blip>
          <a:stretch>
            <a:fillRect/>
          </a:stretch>
        </p:blipFill>
        <p:spPr>
          <a:xfrm>
            <a:off x="2100797" y="0"/>
            <a:ext cx="7043204" cy="5143500"/>
          </a:xfrm>
          <a:prstGeom prst="rect">
            <a:avLst/>
          </a:prstGeom>
          <a:noFill/>
          <a:ln>
            <a:noFill/>
          </a:ln>
        </p:spPr>
      </p:pic>
      <p:sp>
        <p:nvSpPr>
          <p:cNvPr id="202" name="Google Shape;202;p26"/>
          <p:cNvSpPr txBox="1"/>
          <p:nvPr/>
        </p:nvSpPr>
        <p:spPr>
          <a:xfrm>
            <a:off x="202000" y="252475"/>
            <a:ext cx="1572600" cy="3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FFFFF"/>
                </a:solidFill>
                <a:latin typeface="Lato"/>
                <a:ea typeface="Lato"/>
                <a:cs typeface="Lato"/>
                <a:sym typeface="Lato"/>
              </a:rPr>
              <a:t>Circuit </a:t>
            </a:r>
            <a:endParaRPr sz="2900">
              <a:solidFill>
                <a:srgbClr val="FFFFFF"/>
              </a:solidFill>
              <a:latin typeface="Lato"/>
              <a:ea typeface="Lato"/>
              <a:cs typeface="Lato"/>
              <a:sym typeface="Lato"/>
            </a:endParaRPr>
          </a:p>
          <a:p>
            <a:pPr indent="0" lvl="0" marL="0" rtl="0" algn="l">
              <a:spcBef>
                <a:spcPts val="0"/>
              </a:spcBef>
              <a:spcAft>
                <a:spcPts val="0"/>
              </a:spcAft>
              <a:buNone/>
            </a:pPr>
            <a:r>
              <a:rPr lang="en" sz="2900">
                <a:solidFill>
                  <a:srgbClr val="FFFFFF"/>
                </a:solidFill>
                <a:latin typeface="Lato"/>
                <a:ea typeface="Lato"/>
                <a:cs typeface="Lato"/>
                <a:sym typeface="Lato"/>
              </a:rPr>
              <a:t>Diagram</a:t>
            </a:r>
            <a:endParaRPr sz="29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2257425" y="441875"/>
            <a:ext cx="4765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Combined Model Testing</a:t>
            </a:r>
            <a:endParaRPr/>
          </a:p>
        </p:txBody>
      </p:sp>
      <p:sp>
        <p:nvSpPr>
          <p:cNvPr id="208" name="Google Shape;208;p27"/>
          <p:cNvSpPr txBox="1"/>
          <p:nvPr/>
        </p:nvSpPr>
        <p:spPr>
          <a:xfrm>
            <a:off x="2108300" y="4423150"/>
            <a:ext cx="5290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latin typeface="Roboto"/>
                <a:ea typeface="Roboto"/>
                <a:cs typeface="Roboto"/>
                <a:sym typeface="Roboto"/>
              </a:rPr>
              <a:t>Test that every component interconnected properly and runs smoothly.</a:t>
            </a:r>
            <a:endParaRPr>
              <a:solidFill>
                <a:srgbClr val="0D0D0D"/>
              </a:solidFill>
              <a:latin typeface="Roboto"/>
              <a:ea typeface="Roboto"/>
              <a:cs typeface="Roboto"/>
              <a:sym typeface="Roboto"/>
            </a:endParaRPr>
          </a:p>
        </p:txBody>
      </p:sp>
      <p:pic>
        <p:nvPicPr>
          <p:cNvPr id="209" name="Google Shape;209;p27"/>
          <p:cNvPicPr preferRelativeResize="0"/>
          <p:nvPr/>
        </p:nvPicPr>
        <p:blipFill>
          <a:blip r:embed="rId3">
            <a:alphaModFix/>
          </a:blip>
          <a:stretch>
            <a:fillRect/>
          </a:stretch>
        </p:blipFill>
        <p:spPr>
          <a:xfrm>
            <a:off x="2737825" y="1338926"/>
            <a:ext cx="4031452" cy="3023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8" title="WhatsApp Video 2024-03-18 at 14.56.58.mp4">
            <a:hlinkClick r:id="rId3"/>
          </p:cNvPr>
          <p:cNvPicPr preferRelativeResize="0"/>
          <p:nvPr/>
        </p:nvPicPr>
        <p:blipFill>
          <a:blip r:embed="rId4">
            <a:alphaModFix/>
          </a:blip>
          <a:stretch>
            <a:fillRect/>
          </a:stretch>
        </p:blipFill>
        <p:spPr>
          <a:xfrm>
            <a:off x="834275" y="0"/>
            <a:ext cx="6858024"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Risks and Learnings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727800" y="5627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600"/>
              <a:t>Risk we faced and Mitigation </a:t>
            </a:r>
            <a:r>
              <a:rPr b="0" lang="en" sz="2600"/>
              <a:t>Strategies</a:t>
            </a:r>
            <a:endParaRPr b="0" sz="2600"/>
          </a:p>
        </p:txBody>
      </p:sp>
      <p:graphicFrame>
        <p:nvGraphicFramePr>
          <p:cNvPr id="225" name="Google Shape;225;p30"/>
          <p:cNvGraphicFramePr/>
          <p:nvPr/>
        </p:nvGraphicFramePr>
        <p:xfrm>
          <a:off x="773900" y="1381575"/>
          <a:ext cx="3000000" cy="3000000"/>
        </p:xfrm>
        <a:graphic>
          <a:graphicData uri="http://schemas.openxmlformats.org/drawingml/2006/table">
            <a:tbl>
              <a:tblPr>
                <a:noFill/>
                <a:tableStyleId>{B125D9A1-F041-460F-BBDB-631AAA834E7F}</a:tableStyleId>
              </a:tblPr>
              <a:tblGrid>
                <a:gridCol w="3798100"/>
                <a:gridCol w="3798100"/>
              </a:tblGrid>
              <a:tr h="1113425">
                <a:tc>
                  <a:txBody>
                    <a:bodyPr/>
                    <a:lstStyle/>
                    <a:p>
                      <a:pPr indent="0" lvl="0" marL="0" rtl="0" algn="ctr">
                        <a:spcBef>
                          <a:spcPts val="0"/>
                        </a:spcBef>
                        <a:spcAft>
                          <a:spcPts val="0"/>
                        </a:spcAft>
                        <a:buNone/>
                      </a:pPr>
                      <a:r>
                        <a:t/>
                      </a:r>
                      <a:endParaRPr b="1" sz="1300" u="sng"/>
                    </a:p>
                    <a:p>
                      <a:pPr indent="0" lvl="0" marL="0" rtl="0" algn="ctr">
                        <a:spcBef>
                          <a:spcPts val="0"/>
                        </a:spcBef>
                        <a:spcAft>
                          <a:spcPts val="0"/>
                        </a:spcAft>
                        <a:buNone/>
                      </a:pPr>
                      <a:r>
                        <a:rPr b="1" lang="en" sz="1300"/>
                        <a:t>   </a:t>
                      </a:r>
                      <a:endParaRPr b="1" sz="1300"/>
                    </a:p>
                    <a:p>
                      <a:pPr indent="0" lvl="0" marL="0" rtl="0" algn="ctr">
                        <a:spcBef>
                          <a:spcPts val="0"/>
                        </a:spcBef>
                        <a:spcAft>
                          <a:spcPts val="0"/>
                        </a:spcAft>
                        <a:buNone/>
                      </a:pPr>
                      <a:r>
                        <a:rPr lang="en" sz="1200">
                          <a:solidFill>
                            <a:srgbClr val="0D0D0D"/>
                          </a:solidFill>
                          <a:highlight>
                            <a:srgbClr val="FFFFFF"/>
                          </a:highlight>
                          <a:latin typeface="Roboto"/>
                          <a:ea typeface="Roboto"/>
                          <a:cs typeface="Roboto"/>
                          <a:sym typeface="Roboto"/>
                        </a:rPr>
                        <a:t>Reversed battery terminals caused unexpected system damage</a:t>
                      </a:r>
                      <a:endParaRPr b="1" sz="1300"/>
                    </a:p>
                    <a:p>
                      <a:pPr indent="0" lvl="0" marL="0" rtl="0" algn="ctr">
                        <a:spcBef>
                          <a:spcPts val="0"/>
                        </a:spcBef>
                        <a:spcAft>
                          <a:spcPts val="0"/>
                        </a:spcAft>
                        <a:buNone/>
                      </a:pPr>
                      <a:r>
                        <a:t/>
                      </a:r>
                      <a:endParaRPr sz="1300"/>
                    </a:p>
                  </a:txBody>
                  <a:tcPr marT="91425" marB="91425" marR="91425" marL="91425"/>
                </a:tc>
                <a:tc>
                  <a:txBody>
                    <a:bodyPr/>
                    <a:lstStyle/>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Implemented switch to prevent battery terminal reversal.</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Added polarity protection circuits to mitigate damage</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txBody>
                  <a:tcPr marT="91425" marB="91425" marR="91425" marL="91425"/>
                </a:tc>
              </a:tr>
              <a:tr h="1113425">
                <a:tc>
                  <a:txBody>
                    <a:bodyPr/>
                    <a:lstStyle/>
                    <a:p>
                      <a:pPr indent="0" lvl="0" marL="0" rtl="0" algn="ctr">
                        <a:spcBef>
                          <a:spcPts val="0"/>
                        </a:spcBef>
                        <a:spcAft>
                          <a:spcPts val="0"/>
                        </a:spcAft>
                        <a:buNone/>
                      </a:pPr>
                      <a:r>
                        <a:rPr lang="en" sz="1300"/>
                        <a:t>   </a:t>
                      </a:r>
                      <a:endParaRPr sz="1300"/>
                    </a:p>
                    <a:p>
                      <a:pPr indent="0" lvl="0" marL="0" rtl="0" algn="ctr">
                        <a:spcBef>
                          <a:spcPts val="0"/>
                        </a:spcBef>
                        <a:spcAft>
                          <a:spcPts val="0"/>
                        </a:spcAft>
                        <a:buNone/>
                      </a:pPr>
                      <a:r>
                        <a:rPr b="1" lang="en" sz="1300"/>
                        <a:t> </a:t>
                      </a:r>
                      <a:r>
                        <a:rPr lang="en" sz="1200">
                          <a:solidFill>
                            <a:srgbClr val="0D0D0D"/>
                          </a:solidFill>
                          <a:highlight>
                            <a:srgbClr val="FFFFFF"/>
                          </a:highlight>
                          <a:latin typeface="Roboto"/>
                          <a:ea typeface="Roboto"/>
                          <a:cs typeface="Roboto"/>
                          <a:sym typeface="Roboto"/>
                        </a:rPr>
                        <a:t>Unplanned delay due to regulator blast incident.</a:t>
                      </a:r>
                      <a:endParaRPr b="1" sz="1300"/>
                    </a:p>
                  </a:txBody>
                  <a:tcPr marT="91425" marB="91425" marR="91425" marL="91425"/>
                </a:tc>
                <a:tc>
                  <a:txBody>
                    <a:bodyPr/>
                    <a:lstStyle/>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Ordered an extra regulator module as backup.</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Created a replica on PCB for , so if PCB fails we have a regulator module as backup</a:t>
                      </a:r>
                      <a:endParaRPr sz="1200">
                        <a:solidFill>
                          <a:srgbClr val="0D0D0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300"/>
                    </a:p>
                  </a:txBody>
                  <a:tcPr marT="91425" marB="91425" marR="91425" marL="91425"/>
                </a:tc>
              </a:tr>
              <a:tr h="1113425">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t> </a:t>
                      </a:r>
                      <a:r>
                        <a:rPr lang="en" sz="1200">
                          <a:solidFill>
                            <a:srgbClr val="0D0D0D"/>
                          </a:solidFill>
                          <a:highlight>
                            <a:srgbClr val="FFFFFF"/>
                          </a:highlight>
                          <a:latin typeface="Roboto"/>
                          <a:ea typeface="Roboto"/>
                          <a:cs typeface="Roboto"/>
                          <a:sym typeface="Roboto"/>
                        </a:rPr>
                        <a:t>Potential risk of water leakage damaging sensitive components</a:t>
                      </a:r>
                      <a:endParaRPr b="1" sz="1300"/>
                    </a:p>
                  </a:txBody>
                  <a:tcPr marT="91425" marB="91425" marR="91425" marL="91425"/>
                </a:tc>
                <a:tc>
                  <a:txBody>
                    <a:bodyPr/>
                    <a:lstStyle/>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Utilized waterproof connectors and coatings for vulnerable components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Installed waterproof seals and enclosures to prevent water leakage</a:t>
                      </a:r>
                      <a:endParaRPr sz="1200">
                        <a:solidFill>
                          <a:srgbClr val="0D0D0D"/>
                        </a:solidFill>
                        <a:highlight>
                          <a:srgbClr val="FFFFFF"/>
                        </a:highlight>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PCB Fabrication</a:t>
            </a:r>
            <a:endParaRPr/>
          </a:p>
        </p:txBody>
      </p:sp>
      <p:sp>
        <p:nvSpPr>
          <p:cNvPr id="231" name="Google Shape;231;p3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Medium"/>
              <a:buChar char="●"/>
            </a:pPr>
            <a:r>
              <a:rPr lang="en" sz="1400">
                <a:solidFill>
                  <a:schemeClr val="dk2"/>
                </a:solidFill>
                <a:latin typeface="Roboto Medium"/>
                <a:ea typeface="Roboto Medium"/>
                <a:cs typeface="Roboto Medium"/>
                <a:sym typeface="Roboto Medium"/>
              </a:rPr>
              <a:t>Purpose Of Fabrication</a:t>
            </a:r>
            <a:endParaRPr sz="1400">
              <a:solidFill>
                <a:schemeClr val="dk2"/>
              </a:solidFill>
              <a:latin typeface="Roboto Medium"/>
              <a:ea typeface="Roboto Medium"/>
              <a:cs typeface="Roboto Medium"/>
              <a:sym typeface="Roboto Medium"/>
            </a:endParaRPr>
          </a:p>
          <a:p>
            <a:pPr indent="-317500" lvl="0" marL="457200" rtl="0" algn="l">
              <a:spcBef>
                <a:spcPts val="0"/>
              </a:spcBef>
              <a:spcAft>
                <a:spcPts val="0"/>
              </a:spcAft>
              <a:buClr>
                <a:schemeClr val="dk2"/>
              </a:buClr>
              <a:buSzPts val="1400"/>
              <a:buFont typeface="Roboto Medium"/>
              <a:buChar char="●"/>
            </a:pPr>
            <a:r>
              <a:rPr lang="en" sz="1400">
                <a:solidFill>
                  <a:schemeClr val="dk2"/>
                </a:solidFill>
                <a:latin typeface="Roboto Medium"/>
                <a:ea typeface="Roboto Medium"/>
                <a:cs typeface="Roboto Medium"/>
                <a:sym typeface="Roboto Medium"/>
              </a:rPr>
              <a:t>Details Of Fabrication</a:t>
            </a:r>
            <a:endParaRPr sz="1400">
              <a:solidFill>
                <a:schemeClr val="dk2"/>
              </a:solidFill>
              <a:latin typeface="Roboto Medium"/>
              <a:ea typeface="Roboto Medium"/>
              <a:cs typeface="Roboto Medium"/>
              <a:sym typeface="Roboto Medium"/>
            </a:endParaRPr>
          </a:p>
          <a:p>
            <a:pPr indent="-317500" lvl="0" marL="457200" rtl="0" algn="l">
              <a:spcBef>
                <a:spcPts val="0"/>
              </a:spcBef>
              <a:spcAft>
                <a:spcPts val="0"/>
              </a:spcAft>
              <a:buClr>
                <a:schemeClr val="dk2"/>
              </a:buClr>
              <a:buSzPts val="1400"/>
              <a:buFont typeface="Roboto Medium"/>
              <a:buChar char="●"/>
            </a:pPr>
            <a:r>
              <a:rPr lang="en" sz="1400">
                <a:solidFill>
                  <a:schemeClr val="dk2"/>
                </a:solidFill>
                <a:latin typeface="Roboto Medium"/>
                <a:ea typeface="Roboto Medium"/>
                <a:cs typeface="Roboto Medium"/>
                <a:sym typeface="Roboto Medium"/>
              </a:rPr>
              <a:t>Status of Fabrication</a:t>
            </a:r>
            <a:endParaRPr sz="1400">
              <a:solidFill>
                <a:schemeClr val="dk2"/>
              </a:solidFill>
              <a:latin typeface="Roboto Medium"/>
              <a:ea typeface="Roboto Medium"/>
              <a:cs typeface="Roboto Medium"/>
              <a:sym typeface="Robo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idx="4294967295" type="title"/>
          </p:nvPr>
        </p:nvSpPr>
        <p:spPr>
          <a:xfrm>
            <a:off x="2403775" y="-50350"/>
            <a:ext cx="4077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r>
              <a:rPr lang="en"/>
              <a:t> of Fabrication</a:t>
            </a:r>
            <a:endParaRPr/>
          </a:p>
        </p:txBody>
      </p:sp>
      <p:sp>
        <p:nvSpPr>
          <p:cNvPr id="237" name="Google Shape;237;p32"/>
          <p:cNvSpPr txBox="1"/>
          <p:nvPr>
            <p:ph idx="4294967295" type="body"/>
          </p:nvPr>
        </p:nvSpPr>
        <p:spPr>
          <a:xfrm>
            <a:off x="100300" y="1791225"/>
            <a:ext cx="3768300" cy="225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latin typeface="Roboto"/>
                <a:ea typeface="Roboto"/>
                <a:cs typeface="Roboto"/>
                <a:sym typeface="Roboto"/>
              </a:rPr>
              <a:t>We were given a suggestion that instead of using different modules for each components, we should use a PCB which </a:t>
            </a:r>
            <a:r>
              <a:rPr lang="en" sz="1400">
                <a:solidFill>
                  <a:schemeClr val="dk2"/>
                </a:solidFill>
                <a:latin typeface="Roboto"/>
                <a:ea typeface="Roboto"/>
                <a:cs typeface="Roboto"/>
                <a:sym typeface="Roboto"/>
              </a:rPr>
              <a:t>accommodates different modules all together.</a:t>
            </a:r>
            <a:endParaRPr sz="1400">
              <a:solidFill>
                <a:schemeClr val="dk2"/>
              </a:solidFill>
              <a:latin typeface="Roboto"/>
              <a:ea typeface="Roboto"/>
              <a:cs typeface="Roboto"/>
              <a:sym typeface="Roboto"/>
            </a:endParaRPr>
          </a:p>
        </p:txBody>
      </p:sp>
      <p:pic>
        <p:nvPicPr>
          <p:cNvPr id="238" name="Google Shape;238;p32"/>
          <p:cNvPicPr preferRelativeResize="0"/>
          <p:nvPr/>
        </p:nvPicPr>
        <p:blipFill>
          <a:blip r:embed="rId3">
            <a:alphaModFix/>
          </a:blip>
          <a:stretch>
            <a:fillRect/>
          </a:stretch>
        </p:blipFill>
        <p:spPr>
          <a:xfrm>
            <a:off x="3911750" y="933550"/>
            <a:ext cx="5137400" cy="359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idx="4294967295" type="title"/>
          </p:nvPr>
        </p:nvSpPr>
        <p:spPr>
          <a:xfrm>
            <a:off x="2403775" y="-50350"/>
            <a:ext cx="4077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a:t>
            </a:r>
            <a:r>
              <a:rPr lang="en"/>
              <a:t> of Fabrication</a:t>
            </a:r>
            <a:endParaRPr/>
          </a:p>
        </p:txBody>
      </p:sp>
      <p:sp>
        <p:nvSpPr>
          <p:cNvPr id="244" name="Google Shape;244;p33"/>
          <p:cNvSpPr txBox="1"/>
          <p:nvPr>
            <p:ph idx="4294967295" type="body"/>
          </p:nvPr>
        </p:nvSpPr>
        <p:spPr>
          <a:xfrm>
            <a:off x="261575" y="713450"/>
            <a:ext cx="3768300" cy="42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latin typeface="Roboto"/>
                <a:ea typeface="Roboto"/>
                <a:cs typeface="Roboto"/>
                <a:sym typeface="Roboto"/>
              </a:rPr>
              <a:t>We designed a PCB using KiCad which contains the following components connections :</a:t>
            </a:r>
            <a:endParaRPr sz="1400">
              <a:solidFill>
                <a:schemeClr val="dk2"/>
              </a:solidFill>
              <a:latin typeface="Roboto"/>
              <a:ea typeface="Roboto"/>
              <a:cs typeface="Roboto"/>
              <a:sym typeface="Roboto"/>
            </a:endParaRPr>
          </a:p>
          <a:p>
            <a:pPr indent="-317500" lvl="0" marL="457200" rtl="0" algn="l">
              <a:spcBef>
                <a:spcPts val="1600"/>
              </a:spcBef>
              <a:spcAft>
                <a:spcPts val="0"/>
              </a:spcAft>
              <a:buClr>
                <a:schemeClr val="dk2"/>
              </a:buClr>
              <a:buSzPts val="1400"/>
              <a:buFont typeface="Roboto"/>
              <a:buAutoNum type="arabicParenR"/>
            </a:pPr>
            <a:r>
              <a:rPr lang="en" sz="1400">
                <a:solidFill>
                  <a:schemeClr val="dk2"/>
                </a:solidFill>
                <a:latin typeface="Roboto"/>
                <a:ea typeface="Roboto"/>
                <a:cs typeface="Roboto"/>
                <a:sym typeface="Roboto"/>
              </a:rPr>
              <a:t>RPI PICO</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arenR"/>
            </a:pPr>
            <a:r>
              <a:rPr lang="en" sz="1400">
                <a:solidFill>
                  <a:schemeClr val="dk2"/>
                </a:solidFill>
                <a:latin typeface="Roboto"/>
                <a:ea typeface="Roboto"/>
                <a:cs typeface="Roboto"/>
                <a:sym typeface="Roboto"/>
              </a:rPr>
              <a:t>Sensors</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arenR"/>
            </a:pPr>
            <a:r>
              <a:rPr lang="en" sz="1400">
                <a:solidFill>
                  <a:schemeClr val="dk2"/>
                </a:solidFill>
                <a:latin typeface="Roboto"/>
                <a:ea typeface="Roboto"/>
                <a:cs typeface="Roboto"/>
                <a:sym typeface="Roboto"/>
              </a:rPr>
              <a:t>Motor Driver Module</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arenR"/>
            </a:pPr>
            <a:r>
              <a:rPr lang="en" sz="1400">
                <a:solidFill>
                  <a:schemeClr val="dk2"/>
                </a:solidFill>
                <a:latin typeface="Roboto"/>
                <a:ea typeface="Roboto"/>
                <a:cs typeface="Roboto"/>
                <a:sym typeface="Roboto"/>
              </a:rPr>
              <a:t>Mos Switch</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arenR"/>
            </a:pPr>
            <a:r>
              <a:rPr lang="en" sz="1400">
                <a:solidFill>
                  <a:schemeClr val="dk2"/>
                </a:solidFill>
                <a:latin typeface="Roboto"/>
                <a:ea typeface="Roboto"/>
                <a:cs typeface="Roboto"/>
                <a:sym typeface="Roboto"/>
              </a:rPr>
              <a:t>Diodes</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arenR"/>
            </a:pPr>
            <a:r>
              <a:rPr lang="en" sz="1400">
                <a:solidFill>
                  <a:schemeClr val="dk2"/>
                </a:solidFill>
                <a:latin typeface="Roboto"/>
                <a:ea typeface="Roboto"/>
                <a:cs typeface="Roboto"/>
                <a:sym typeface="Roboto"/>
              </a:rPr>
              <a:t>Motor Encoder pins</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arenR"/>
            </a:pPr>
            <a:r>
              <a:rPr lang="en" sz="1400">
                <a:solidFill>
                  <a:schemeClr val="dk2"/>
                </a:solidFill>
                <a:latin typeface="Roboto"/>
                <a:ea typeface="Roboto"/>
                <a:cs typeface="Roboto"/>
                <a:sym typeface="Roboto"/>
              </a:rPr>
              <a:t>Servo Motor Pin</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arenR"/>
            </a:pPr>
            <a:r>
              <a:rPr lang="en" sz="1400">
                <a:solidFill>
                  <a:schemeClr val="dk2"/>
                </a:solidFill>
                <a:latin typeface="Roboto"/>
                <a:ea typeface="Roboto"/>
                <a:cs typeface="Roboto"/>
                <a:sym typeface="Roboto"/>
              </a:rPr>
              <a:t>Wheel Motors and Brush Motors</a:t>
            </a:r>
            <a:endParaRPr>
              <a:latin typeface="Roboto"/>
              <a:ea typeface="Roboto"/>
              <a:cs typeface="Roboto"/>
              <a:sym typeface="Roboto"/>
            </a:endParaRPr>
          </a:p>
          <a:p>
            <a:pPr indent="0" lvl="0" marL="0" rtl="0" algn="l">
              <a:spcBef>
                <a:spcPts val="1600"/>
              </a:spcBef>
              <a:spcAft>
                <a:spcPts val="0"/>
              </a:spcAft>
              <a:buNone/>
            </a:pPr>
            <a:r>
              <a:rPr lang="en" sz="1400">
                <a:solidFill>
                  <a:schemeClr val="dk2"/>
                </a:solidFill>
                <a:latin typeface="Roboto"/>
                <a:ea typeface="Roboto"/>
                <a:cs typeface="Roboto"/>
                <a:sym typeface="Roboto"/>
              </a:rPr>
              <a:t>Dimension </a:t>
            </a:r>
            <a:endParaRPr sz="1400">
              <a:solidFill>
                <a:schemeClr val="dk2"/>
              </a:solidFill>
              <a:latin typeface="Roboto"/>
              <a:ea typeface="Roboto"/>
              <a:cs typeface="Roboto"/>
              <a:sym typeface="Roboto"/>
            </a:endParaRPr>
          </a:p>
          <a:p>
            <a:pPr indent="0" lvl="0" marL="0" rtl="0" algn="l">
              <a:spcBef>
                <a:spcPts val="1600"/>
              </a:spcBef>
              <a:spcAft>
                <a:spcPts val="0"/>
              </a:spcAft>
              <a:buNone/>
            </a:pPr>
            <a:r>
              <a:rPr lang="en" sz="1400">
                <a:solidFill>
                  <a:schemeClr val="dk2"/>
                </a:solidFill>
                <a:latin typeface="Roboto"/>
                <a:ea typeface="Roboto"/>
                <a:cs typeface="Roboto"/>
                <a:sym typeface="Roboto"/>
              </a:rPr>
              <a:t>Board Size :  86 x 87 mm</a:t>
            </a:r>
            <a:endParaRPr sz="1400">
              <a:solidFill>
                <a:schemeClr val="dk2"/>
              </a:solidFill>
              <a:latin typeface="Roboto"/>
              <a:ea typeface="Roboto"/>
              <a:cs typeface="Roboto"/>
              <a:sym typeface="Roboto"/>
            </a:endParaRPr>
          </a:p>
          <a:p>
            <a:pPr indent="0" lvl="0" marL="0" rtl="0" algn="l">
              <a:spcBef>
                <a:spcPts val="1600"/>
              </a:spcBef>
              <a:spcAft>
                <a:spcPts val="0"/>
              </a:spcAft>
              <a:buNone/>
            </a:pPr>
            <a:r>
              <a:t/>
            </a:r>
            <a:endParaRPr sz="1400">
              <a:solidFill>
                <a:schemeClr val="dk2"/>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a:p>
            <a:pPr indent="0" lvl="0" marL="0" rtl="0" algn="l">
              <a:spcBef>
                <a:spcPts val="1600"/>
              </a:spcBef>
              <a:spcAft>
                <a:spcPts val="1600"/>
              </a:spcAft>
              <a:buNone/>
            </a:pPr>
            <a:r>
              <a:t/>
            </a:r>
            <a:endParaRPr>
              <a:latin typeface="Roboto"/>
              <a:ea typeface="Roboto"/>
              <a:cs typeface="Roboto"/>
              <a:sym typeface="Roboto"/>
            </a:endParaRPr>
          </a:p>
        </p:txBody>
      </p:sp>
      <p:pic>
        <p:nvPicPr>
          <p:cNvPr id="245" name="Google Shape;245;p33"/>
          <p:cNvPicPr preferRelativeResize="0"/>
          <p:nvPr/>
        </p:nvPicPr>
        <p:blipFill>
          <a:blip r:embed="rId3">
            <a:alphaModFix/>
          </a:blip>
          <a:stretch>
            <a:fillRect/>
          </a:stretch>
        </p:blipFill>
        <p:spPr>
          <a:xfrm>
            <a:off x="4195325" y="661825"/>
            <a:ext cx="4602451" cy="4172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idx="4294967295" type="title"/>
          </p:nvPr>
        </p:nvSpPr>
        <p:spPr>
          <a:xfrm>
            <a:off x="2687850" y="-57550"/>
            <a:ext cx="3768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a:t>
            </a:r>
            <a:r>
              <a:rPr lang="en"/>
              <a:t> of Fabrication</a:t>
            </a:r>
            <a:endParaRPr/>
          </a:p>
        </p:txBody>
      </p:sp>
      <p:sp>
        <p:nvSpPr>
          <p:cNvPr id="251" name="Google Shape;251;p34"/>
          <p:cNvSpPr txBox="1"/>
          <p:nvPr>
            <p:ph idx="4294967295" type="body"/>
          </p:nvPr>
        </p:nvSpPr>
        <p:spPr>
          <a:xfrm>
            <a:off x="347900" y="1558050"/>
            <a:ext cx="3768300" cy="2585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We have designed and get reviewed our PCB from TAs and Lab instructors.</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We have completed 3 stages of Fabrication as instructed by the </a:t>
            </a:r>
            <a:r>
              <a:rPr lang="en" sz="1400">
                <a:solidFill>
                  <a:schemeClr val="dk2"/>
                </a:solidFill>
                <a:latin typeface="Roboto"/>
                <a:ea typeface="Roboto"/>
                <a:cs typeface="Roboto"/>
                <a:sym typeface="Roboto"/>
              </a:rPr>
              <a:t>WEL</a:t>
            </a:r>
            <a:r>
              <a:rPr lang="en" sz="1400">
                <a:solidFill>
                  <a:schemeClr val="dk2"/>
                </a:solidFill>
                <a:latin typeface="Roboto"/>
                <a:ea typeface="Roboto"/>
                <a:cs typeface="Roboto"/>
                <a:sym typeface="Roboto"/>
              </a:rPr>
              <a:t> Lab. </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We are fabricating our PCB from the PCB Lab, IIT Bombay.</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We </a:t>
            </a:r>
            <a:r>
              <a:rPr lang="en" sz="1400">
                <a:solidFill>
                  <a:schemeClr val="dk2"/>
                </a:solidFill>
                <a:latin typeface="Roboto"/>
                <a:ea typeface="Roboto"/>
                <a:cs typeface="Roboto"/>
                <a:sym typeface="Roboto"/>
              </a:rPr>
              <a:t>have been suggested to fabricate our PCB with a solder mask, so it will take some time for fabrication.</a:t>
            </a:r>
            <a:endParaRPr>
              <a:latin typeface="Roboto"/>
              <a:ea typeface="Roboto"/>
              <a:cs typeface="Roboto"/>
              <a:sym typeface="Roboto"/>
            </a:endParaRPr>
          </a:p>
        </p:txBody>
      </p:sp>
      <p:pic>
        <p:nvPicPr>
          <p:cNvPr id="252" name="Google Shape;252;p34"/>
          <p:cNvPicPr preferRelativeResize="0"/>
          <p:nvPr/>
        </p:nvPicPr>
        <p:blipFill>
          <a:blip r:embed="rId3">
            <a:alphaModFix/>
          </a:blip>
          <a:stretch>
            <a:fillRect/>
          </a:stretch>
        </p:blipFill>
        <p:spPr>
          <a:xfrm rot="10800000">
            <a:off x="4556350" y="553050"/>
            <a:ext cx="4268411" cy="43610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Physical Model</a:t>
            </a:r>
            <a:endParaRPr/>
          </a:p>
        </p:txBody>
      </p:sp>
      <p:sp>
        <p:nvSpPr>
          <p:cNvPr id="258" name="Google Shape;258;p3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Medium"/>
              <a:buChar char="●"/>
            </a:pPr>
            <a:r>
              <a:rPr lang="en" sz="1400">
                <a:latin typeface="Roboto Medium"/>
                <a:ea typeface="Roboto Medium"/>
                <a:cs typeface="Roboto Medium"/>
                <a:sym typeface="Roboto Medium"/>
              </a:rPr>
              <a:t>Body</a:t>
            </a:r>
            <a:endParaRPr sz="1400">
              <a:latin typeface="Roboto Medium"/>
              <a:ea typeface="Roboto Medium"/>
              <a:cs typeface="Roboto Medium"/>
              <a:sym typeface="Roboto Medium"/>
            </a:endParaRPr>
          </a:p>
          <a:p>
            <a:pPr indent="-317500" lvl="0" marL="457200" rtl="0" algn="l">
              <a:spcBef>
                <a:spcPts val="0"/>
              </a:spcBef>
              <a:spcAft>
                <a:spcPts val="0"/>
              </a:spcAft>
              <a:buSzPts val="1400"/>
              <a:buFont typeface="Roboto Medium"/>
              <a:buChar char="●"/>
            </a:pPr>
            <a:r>
              <a:rPr lang="en" sz="1400">
                <a:latin typeface="Roboto Medium"/>
                <a:ea typeface="Roboto Medium"/>
                <a:cs typeface="Roboto Medium"/>
                <a:sym typeface="Roboto Medium"/>
              </a:rPr>
              <a:t>Blower Set-up</a:t>
            </a:r>
            <a:endParaRPr sz="1400">
              <a:latin typeface="Roboto Medium"/>
              <a:ea typeface="Roboto Medium"/>
              <a:cs typeface="Roboto Medium"/>
              <a:sym typeface="Roboto Medium"/>
            </a:endParaRPr>
          </a:p>
          <a:p>
            <a:pPr indent="-317500" lvl="0" marL="457200" rtl="0" algn="l">
              <a:spcBef>
                <a:spcPts val="0"/>
              </a:spcBef>
              <a:spcAft>
                <a:spcPts val="0"/>
              </a:spcAft>
              <a:buSzPts val="1400"/>
              <a:buFont typeface="Roboto Medium"/>
              <a:buChar char="●"/>
            </a:pPr>
            <a:r>
              <a:rPr lang="en" sz="1400">
                <a:latin typeface="Roboto Medium"/>
                <a:ea typeface="Roboto Medium"/>
                <a:cs typeface="Roboto Medium"/>
                <a:sym typeface="Roboto Medium"/>
              </a:rPr>
              <a:t>Mopping Mechanism</a:t>
            </a:r>
            <a:endParaRPr sz="1400">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6" name="Shape 146"/>
        <p:cNvGrpSpPr/>
        <p:nvPr/>
      </p:nvGrpSpPr>
      <p:grpSpPr>
        <a:xfrm>
          <a:off x="0" y="0"/>
          <a:ext cx="0" cy="0"/>
          <a:chOff x="0" y="0"/>
          <a:chExt cx="0" cy="0"/>
        </a:xfrm>
      </p:grpSpPr>
      <p:sp>
        <p:nvSpPr>
          <p:cNvPr id="147" name="Google Shape;147;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8" name="Google Shape;148;p18"/>
          <p:cNvSpPr txBox="1"/>
          <p:nvPr>
            <p:ph idx="4294967295" type="subTitle"/>
          </p:nvPr>
        </p:nvSpPr>
        <p:spPr>
          <a:xfrm>
            <a:off x="4253075" y="945299"/>
            <a:ext cx="4080000" cy="419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rPr>
              <a:t>Summary of Progress on Milestone 2</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Feedbacks and action</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Progress on Milestone 3</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Video Demonstration</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Risk and Deviation from Milestone</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Work Distribution until Final Demo</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Feedback</a:t>
            </a:r>
            <a:endParaRPr b="1" sz="1600">
              <a:solidFill>
                <a:srgbClr val="FFFFFF"/>
              </a:solidFill>
            </a:endParaRPr>
          </a:p>
          <a:p>
            <a:pPr indent="0" lvl="0" marL="0" rtl="0" algn="l">
              <a:lnSpc>
                <a:spcPct val="115000"/>
              </a:lnSpc>
              <a:spcBef>
                <a:spcPts val="1600"/>
              </a:spcBef>
              <a:spcAft>
                <a:spcPts val="0"/>
              </a:spcAft>
              <a:buNone/>
            </a:pPr>
            <a:r>
              <a:t/>
            </a:r>
            <a:endParaRPr b="1" sz="1600">
              <a:solidFill>
                <a:srgbClr val="FFFFFF"/>
              </a:solidFill>
            </a:endParaRPr>
          </a:p>
          <a:p>
            <a:pPr indent="0" lvl="0" marL="0" rtl="0" algn="l">
              <a:lnSpc>
                <a:spcPct val="115000"/>
              </a:lnSpc>
              <a:spcBef>
                <a:spcPts val="1600"/>
              </a:spcBef>
              <a:spcAft>
                <a:spcPts val="0"/>
              </a:spcAft>
              <a:buNone/>
            </a:pPr>
            <a:r>
              <a:t/>
            </a:r>
            <a:endParaRPr b="1" sz="1600">
              <a:solidFill>
                <a:srgbClr val="FFFFFF"/>
              </a:solidFill>
            </a:endParaRPr>
          </a:p>
          <a:p>
            <a:pPr indent="0" lvl="0" marL="0" rtl="0" algn="l">
              <a:spcBef>
                <a:spcPts val="1600"/>
              </a:spcBef>
              <a:spcAft>
                <a:spcPts val="1600"/>
              </a:spcAft>
              <a:buNone/>
            </a:pPr>
            <a:r>
              <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727800" y="5190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Body</a:t>
            </a:r>
            <a:endParaRPr/>
          </a:p>
        </p:txBody>
      </p:sp>
      <p:sp>
        <p:nvSpPr>
          <p:cNvPr id="264" name="Google Shape;264;p36"/>
          <p:cNvSpPr txBox="1"/>
          <p:nvPr/>
        </p:nvSpPr>
        <p:spPr>
          <a:xfrm>
            <a:off x="1034825" y="3974625"/>
            <a:ext cx="6255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Roboto"/>
                <a:ea typeface="Roboto"/>
                <a:cs typeface="Roboto"/>
                <a:sym typeface="Roboto"/>
              </a:rPr>
              <a:t>We had to shift to Laser Cutting for final </a:t>
            </a:r>
            <a:r>
              <a:rPr lang="en">
                <a:solidFill>
                  <a:schemeClr val="accent1"/>
                </a:solidFill>
                <a:latin typeface="Roboto"/>
                <a:ea typeface="Roboto"/>
                <a:cs typeface="Roboto"/>
                <a:sym typeface="Roboto"/>
              </a:rPr>
              <a:t>outer body as expected time for 3d printing for the same was around 48 Hrs</a:t>
            </a:r>
            <a:endParaRPr>
              <a:solidFill>
                <a:schemeClr val="accent1"/>
              </a:solidFill>
              <a:latin typeface="Roboto"/>
              <a:ea typeface="Roboto"/>
              <a:cs typeface="Roboto"/>
              <a:sym typeface="Roboto"/>
            </a:endParaRPr>
          </a:p>
        </p:txBody>
      </p:sp>
      <p:pic>
        <p:nvPicPr>
          <p:cNvPr id="265" name="Google Shape;265;p36"/>
          <p:cNvPicPr preferRelativeResize="0"/>
          <p:nvPr/>
        </p:nvPicPr>
        <p:blipFill>
          <a:blip r:embed="rId3">
            <a:alphaModFix/>
          </a:blip>
          <a:stretch>
            <a:fillRect/>
          </a:stretch>
        </p:blipFill>
        <p:spPr>
          <a:xfrm>
            <a:off x="206175" y="1206625"/>
            <a:ext cx="2300802" cy="2615600"/>
          </a:xfrm>
          <a:prstGeom prst="rect">
            <a:avLst/>
          </a:prstGeom>
          <a:noFill/>
          <a:ln>
            <a:noFill/>
          </a:ln>
        </p:spPr>
      </p:pic>
      <p:pic>
        <p:nvPicPr>
          <p:cNvPr id="266" name="Google Shape;266;p36"/>
          <p:cNvPicPr preferRelativeResize="0"/>
          <p:nvPr/>
        </p:nvPicPr>
        <p:blipFill>
          <a:blip r:embed="rId4">
            <a:alphaModFix/>
          </a:blip>
          <a:stretch>
            <a:fillRect/>
          </a:stretch>
        </p:blipFill>
        <p:spPr>
          <a:xfrm>
            <a:off x="2828264" y="1206625"/>
            <a:ext cx="3487468" cy="2615601"/>
          </a:xfrm>
          <a:prstGeom prst="rect">
            <a:avLst/>
          </a:prstGeom>
          <a:noFill/>
          <a:ln>
            <a:noFill/>
          </a:ln>
        </p:spPr>
      </p:pic>
      <p:pic>
        <p:nvPicPr>
          <p:cNvPr id="267" name="Google Shape;267;p36"/>
          <p:cNvPicPr preferRelativeResize="0"/>
          <p:nvPr/>
        </p:nvPicPr>
        <p:blipFill>
          <a:blip r:embed="rId5">
            <a:alphaModFix/>
          </a:blip>
          <a:stretch>
            <a:fillRect/>
          </a:stretch>
        </p:blipFill>
        <p:spPr>
          <a:xfrm>
            <a:off x="6442732" y="1625450"/>
            <a:ext cx="2523468" cy="18926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idx="4294967295" type="title"/>
          </p:nvPr>
        </p:nvSpPr>
        <p:spPr>
          <a:xfrm>
            <a:off x="2083800" y="-64725"/>
            <a:ext cx="4976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Blower Set-Up and Dustbin</a:t>
            </a:r>
            <a:endParaRPr/>
          </a:p>
        </p:txBody>
      </p:sp>
      <p:pic>
        <p:nvPicPr>
          <p:cNvPr id="273" name="Google Shape;273;p37"/>
          <p:cNvPicPr preferRelativeResize="0"/>
          <p:nvPr/>
        </p:nvPicPr>
        <p:blipFill>
          <a:blip r:embed="rId3">
            <a:alphaModFix/>
          </a:blip>
          <a:stretch>
            <a:fillRect/>
          </a:stretch>
        </p:blipFill>
        <p:spPr>
          <a:xfrm>
            <a:off x="-69550" y="1268751"/>
            <a:ext cx="2651900" cy="2318800"/>
          </a:xfrm>
          <a:prstGeom prst="rect">
            <a:avLst/>
          </a:prstGeom>
          <a:noFill/>
          <a:ln>
            <a:noFill/>
          </a:ln>
        </p:spPr>
      </p:pic>
      <p:pic>
        <p:nvPicPr>
          <p:cNvPr id="274" name="Google Shape;274;p37"/>
          <p:cNvPicPr preferRelativeResize="0"/>
          <p:nvPr/>
        </p:nvPicPr>
        <p:blipFill>
          <a:blip r:embed="rId4">
            <a:alphaModFix/>
          </a:blip>
          <a:stretch>
            <a:fillRect/>
          </a:stretch>
        </p:blipFill>
        <p:spPr>
          <a:xfrm>
            <a:off x="6026125" y="1099125"/>
            <a:ext cx="3371874" cy="2540899"/>
          </a:xfrm>
          <a:prstGeom prst="rect">
            <a:avLst/>
          </a:prstGeom>
          <a:noFill/>
          <a:ln>
            <a:noFill/>
          </a:ln>
        </p:spPr>
      </p:pic>
      <p:pic>
        <p:nvPicPr>
          <p:cNvPr id="275" name="Google Shape;275;p37"/>
          <p:cNvPicPr preferRelativeResize="0"/>
          <p:nvPr/>
        </p:nvPicPr>
        <p:blipFill>
          <a:blip r:embed="rId5">
            <a:alphaModFix/>
          </a:blip>
          <a:stretch>
            <a:fillRect/>
          </a:stretch>
        </p:blipFill>
        <p:spPr>
          <a:xfrm>
            <a:off x="2925176" y="1105375"/>
            <a:ext cx="2948548" cy="2528380"/>
          </a:xfrm>
          <a:prstGeom prst="rect">
            <a:avLst/>
          </a:prstGeom>
          <a:noFill/>
          <a:ln>
            <a:noFill/>
          </a:ln>
        </p:spPr>
      </p:pic>
      <p:sp>
        <p:nvSpPr>
          <p:cNvPr id="276" name="Google Shape;276;p37"/>
          <p:cNvSpPr txBox="1"/>
          <p:nvPr/>
        </p:nvSpPr>
        <p:spPr>
          <a:xfrm>
            <a:off x="592675" y="3704175"/>
            <a:ext cx="13122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Dustbin CAD Model</a:t>
            </a:r>
            <a:endParaRPr>
              <a:solidFill>
                <a:schemeClr val="accent1"/>
              </a:solidFill>
              <a:latin typeface="Lato"/>
              <a:ea typeface="Lato"/>
              <a:cs typeface="Lato"/>
              <a:sym typeface="Lato"/>
            </a:endParaRPr>
          </a:p>
        </p:txBody>
      </p:sp>
      <p:sp>
        <p:nvSpPr>
          <p:cNvPr id="277" name="Google Shape;277;p37"/>
          <p:cNvSpPr txBox="1"/>
          <p:nvPr/>
        </p:nvSpPr>
        <p:spPr>
          <a:xfrm>
            <a:off x="3915900" y="3824825"/>
            <a:ext cx="13122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Blower Set Up (Printed)</a:t>
            </a:r>
            <a:endParaRPr>
              <a:solidFill>
                <a:schemeClr val="accent1"/>
              </a:solidFill>
              <a:latin typeface="Lato"/>
              <a:ea typeface="Lato"/>
              <a:cs typeface="Lato"/>
              <a:sym typeface="Lato"/>
            </a:endParaRPr>
          </a:p>
        </p:txBody>
      </p:sp>
      <p:sp>
        <p:nvSpPr>
          <p:cNvPr id="278" name="Google Shape;278;p37"/>
          <p:cNvSpPr txBox="1"/>
          <p:nvPr/>
        </p:nvSpPr>
        <p:spPr>
          <a:xfrm>
            <a:off x="7055950" y="3755000"/>
            <a:ext cx="13122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Blower Set Up (CAD)</a:t>
            </a:r>
            <a:endParaRPr>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508775" y="60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Mopping</a:t>
            </a:r>
            <a:r>
              <a:rPr lang="en"/>
              <a:t> System</a:t>
            </a:r>
            <a:endParaRPr/>
          </a:p>
        </p:txBody>
      </p:sp>
      <p:pic>
        <p:nvPicPr>
          <p:cNvPr id="284" name="Google Shape;284;p38"/>
          <p:cNvPicPr preferRelativeResize="0"/>
          <p:nvPr/>
        </p:nvPicPr>
        <p:blipFill>
          <a:blip r:embed="rId3">
            <a:alphaModFix/>
          </a:blip>
          <a:stretch>
            <a:fillRect/>
          </a:stretch>
        </p:blipFill>
        <p:spPr>
          <a:xfrm>
            <a:off x="152400" y="671950"/>
            <a:ext cx="2982232" cy="2058224"/>
          </a:xfrm>
          <a:prstGeom prst="rect">
            <a:avLst/>
          </a:prstGeom>
          <a:noFill/>
          <a:ln>
            <a:noFill/>
          </a:ln>
        </p:spPr>
      </p:pic>
      <p:pic>
        <p:nvPicPr>
          <p:cNvPr id="285" name="Google Shape;285;p38"/>
          <p:cNvPicPr preferRelativeResize="0"/>
          <p:nvPr/>
        </p:nvPicPr>
        <p:blipFill>
          <a:blip r:embed="rId4">
            <a:alphaModFix/>
          </a:blip>
          <a:stretch>
            <a:fillRect/>
          </a:stretch>
        </p:blipFill>
        <p:spPr>
          <a:xfrm rot="5400000">
            <a:off x="4410925" y="608012"/>
            <a:ext cx="1206474" cy="1828899"/>
          </a:xfrm>
          <a:prstGeom prst="rect">
            <a:avLst/>
          </a:prstGeom>
          <a:noFill/>
          <a:ln>
            <a:noFill/>
          </a:ln>
        </p:spPr>
      </p:pic>
      <p:pic>
        <p:nvPicPr>
          <p:cNvPr id="286" name="Google Shape;286;p38"/>
          <p:cNvPicPr preferRelativeResize="0"/>
          <p:nvPr/>
        </p:nvPicPr>
        <p:blipFill>
          <a:blip r:embed="rId5">
            <a:alphaModFix/>
          </a:blip>
          <a:stretch>
            <a:fillRect/>
          </a:stretch>
        </p:blipFill>
        <p:spPr>
          <a:xfrm>
            <a:off x="6438802" y="559601"/>
            <a:ext cx="2535488" cy="1741175"/>
          </a:xfrm>
          <a:prstGeom prst="rect">
            <a:avLst/>
          </a:prstGeom>
          <a:noFill/>
          <a:ln>
            <a:noFill/>
          </a:ln>
        </p:spPr>
      </p:pic>
      <p:pic>
        <p:nvPicPr>
          <p:cNvPr id="287" name="Google Shape;287;p38"/>
          <p:cNvPicPr preferRelativeResize="0"/>
          <p:nvPr/>
        </p:nvPicPr>
        <p:blipFill>
          <a:blip r:embed="rId6">
            <a:alphaModFix/>
          </a:blip>
          <a:stretch>
            <a:fillRect/>
          </a:stretch>
        </p:blipFill>
        <p:spPr>
          <a:xfrm>
            <a:off x="678075" y="3146525"/>
            <a:ext cx="2944650" cy="1654900"/>
          </a:xfrm>
          <a:prstGeom prst="rect">
            <a:avLst/>
          </a:prstGeom>
          <a:noFill/>
          <a:ln>
            <a:noFill/>
          </a:ln>
        </p:spPr>
      </p:pic>
      <p:pic>
        <p:nvPicPr>
          <p:cNvPr id="288" name="Google Shape;288;p38"/>
          <p:cNvPicPr preferRelativeResize="0"/>
          <p:nvPr/>
        </p:nvPicPr>
        <p:blipFill>
          <a:blip r:embed="rId7">
            <a:alphaModFix/>
          </a:blip>
          <a:stretch>
            <a:fillRect/>
          </a:stretch>
        </p:blipFill>
        <p:spPr>
          <a:xfrm>
            <a:off x="3818550" y="2551680"/>
            <a:ext cx="2242445" cy="2242445"/>
          </a:xfrm>
          <a:prstGeom prst="rect">
            <a:avLst/>
          </a:prstGeom>
          <a:noFill/>
          <a:ln>
            <a:noFill/>
          </a:ln>
        </p:spPr>
      </p:pic>
      <p:pic>
        <p:nvPicPr>
          <p:cNvPr id="289" name="Google Shape;289;p38"/>
          <p:cNvPicPr preferRelativeResize="0"/>
          <p:nvPr/>
        </p:nvPicPr>
        <p:blipFill>
          <a:blip r:embed="rId8">
            <a:alphaModFix/>
          </a:blip>
          <a:stretch>
            <a:fillRect/>
          </a:stretch>
        </p:blipFill>
        <p:spPr>
          <a:xfrm>
            <a:off x="6256825" y="2878175"/>
            <a:ext cx="2494700" cy="2058225"/>
          </a:xfrm>
          <a:prstGeom prst="rect">
            <a:avLst/>
          </a:prstGeom>
          <a:noFill/>
          <a:ln>
            <a:noFill/>
          </a:ln>
        </p:spPr>
      </p:pic>
      <p:sp>
        <p:nvSpPr>
          <p:cNvPr id="290" name="Google Shape;290;p38"/>
          <p:cNvSpPr txBox="1"/>
          <p:nvPr/>
        </p:nvSpPr>
        <p:spPr>
          <a:xfrm>
            <a:off x="1006825" y="2812500"/>
            <a:ext cx="1575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Water Tank</a:t>
            </a:r>
            <a:endParaRPr>
              <a:solidFill>
                <a:schemeClr val="accent1"/>
              </a:solidFill>
              <a:latin typeface="Lato"/>
              <a:ea typeface="Lato"/>
              <a:cs typeface="Lato"/>
              <a:sym typeface="Lato"/>
            </a:endParaRPr>
          </a:p>
        </p:txBody>
      </p:sp>
      <p:sp>
        <p:nvSpPr>
          <p:cNvPr id="291" name="Google Shape;291;p38"/>
          <p:cNvSpPr txBox="1"/>
          <p:nvPr/>
        </p:nvSpPr>
        <p:spPr>
          <a:xfrm>
            <a:off x="4037400" y="2300775"/>
            <a:ext cx="1575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Valve</a:t>
            </a:r>
            <a:endParaRPr>
              <a:solidFill>
                <a:schemeClr val="accent1"/>
              </a:solidFill>
              <a:latin typeface="Lato"/>
              <a:ea typeface="Lato"/>
              <a:cs typeface="Lato"/>
              <a:sym typeface="Lato"/>
            </a:endParaRPr>
          </a:p>
        </p:txBody>
      </p:sp>
      <p:sp>
        <p:nvSpPr>
          <p:cNvPr id="292" name="Google Shape;292;p38"/>
          <p:cNvSpPr txBox="1"/>
          <p:nvPr/>
        </p:nvSpPr>
        <p:spPr>
          <a:xfrm>
            <a:off x="6744925" y="2551675"/>
            <a:ext cx="1575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T-Pipe</a:t>
            </a:r>
            <a:endParaRPr>
              <a:solidFill>
                <a:schemeClr val="accent1"/>
              </a:solidFill>
              <a:latin typeface="Lato"/>
              <a:ea typeface="Lato"/>
              <a:cs typeface="Lato"/>
              <a:sym typeface="Lato"/>
            </a:endParaRPr>
          </a:p>
        </p:txBody>
      </p:sp>
      <p:sp>
        <p:nvSpPr>
          <p:cNvPr id="293" name="Google Shape;293;p38"/>
          <p:cNvSpPr txBox="1"/>
          <p:nvPr/>
        </p:nvSpPr>
        <p:spPr>
          <a:xfrm>
            <a:off x="1474975" y="4801425"/>
            <a:ext cx="1575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4mm RO Pipe</a:t>
            </a:r>
            <a:endParaRPr>
              <a:solidFill>
                <a:schemeClr val="accent1"/>
              </a:solidFill>
              <a:latin typeface="Lato"/>
              <a:ea typeface="Lato"/>
              <a:cs typeface="Lato"/>
              <a:sym typeface="Lato"/>
            </a:endParaRPr>
          </a:p>
        </p:txBody>
      </p:sp>
      <p:sp>
        <p:nvSpPr>
          <p:cNvPr id="294" name="Google Shape;294;p38"/>
          <p:cNvSpPr txBox="1"/>
          <p:nvPr/>
        </p:nvSpPr>
        <p:spPr>
          <a:xfrm>
            <a:off x="3991175" y="4684700"/>
            <a:ext cx="1575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Servo Motor</a:t>
            </a:r>
            <a:endParaRPr>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727650" y="404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Valves</a:t>
            </a:r>
            <a:endParaRPr/>
          </a:p>
        </p:txBody>
      </p:sp>
      <p:sp>
        <p:nvSpPr>
          <p:cNvPr id="300" name="Google Shape;300;p39"/>
          <p:cNvSpPr txBox="1"/>
          <p:nvPr>
            <p:ph idx="1" type="body"/>
          </p:nvPr>
        </p:nvSpPr>
        <p:spPr>
          <a:xfrm>
            <a:off x="727650" y="1244200"/>
            <a:ext cx="7622400" cy="1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Making the water flow </a:t>
            </a:r>
            <a:r>
              <a:rPr lang="en">
                <a:solidFill>
                  <a:schemeClr val="dk2"/>
                </a:solidFill>
              </a:rPr>
              <a:t>electronically controllable by regulating the flow using a 90 deg valve controlled by a servo motor. </a:t>
            </a:r>
            <a:endParaRPr>
              <a:solidFill>
                <a:schemeClr val="dk2"/>
              </a:solidFill>
            </a:endParaRPr>
          </a:p>
          <a:p>
            <a:pPr indent="0" lvl="0" marL="0" rtl="0" algn="l">
              <a:spcBef>
                <a:spcPts val="1600"/>
              </a:spcBef>
              <a:spcAft>
                <a:spcPts val="1600"/>
              </a:spcAft>
              <a:buNone/>
            </a:pPr>
            <a:r>
              <a:rPr lang="en">
                <a:solidFill>
                  <a:schemeClr val="dk2"/>
                </a:solidFill>
              </a:rPr>
              <a:t>Due to unavailability of valves of required sizes, we decided to print one custom valve for ourself.</a:t>
            </a:r>
            <a:endParaRPr>
              <a:solidFill>
                <a:schemeClr val="dk2"/>
              </a:solidFill>
            </a:endParaRPr>
          </a:p>
        </p:txBody>
      </p:sp>
      <p:pic>
        <p:nvPicPr>
          <p:cNvPr id="301" name="Google Shape;301;p39"/>
          <p:cNvPicPr preferRelativeResize="0"/>
          <p:nvPr/>
        </p:nvPicPr>
        <p:blipFill rotWithShape="1">
          <a:blip r:embed="rId3">
            <a:alphaModFix/>
          </a:blip>
          <a:srcRect b="0" l="0" r="-8178" t="-8178"/>
          <a:stretch/>
        </p:blipFill>
        <p:spPr>
          <a:xfrm>
            <a:off x="347525" y="2066287"/>
            <a:ext cx="1676799" cy="2541888"/>
          </a:xfrm>
          <a:prstGeom prst="rect">
            <a:avLst/>
          </a:prstGeom>
          <a:noFill/>
          <a:ln>
            <a:noFill/>
          </a:ln>
        </p:spPr>
      </p:pic>
      <p:pic>
        <p:nvPicPr>
          <p:cNvPr id="302" name="Google Shape;302;p39"/>
          <p:cNvPicPr preferRelativeResize="0"/>
          <p:nvPr/>
        </p:nvPicPr>
        <p:blipFill>
          <a:blip r:embed="rId4">
            <a:alphaModFix/>
          </a:blip>
          <a:stretch>
            <a:fillRect/>
          </a:stretch>
        </p:blipFill>
        <p:spPr>
          <a:xfrm>
            <a:off x="3933662" y="2359063"/>
            <a:ext cx="1436725" cy="2270799"/>
          </a:xfrm>
          <a:prstGeom prst="rect">
            <a:avLst/>
          </a:prstGeom>
          <a:noFill/>
          <a:ln>
            <a:noFill/>
          </a:ln>
        </p:spPr>
      </p:pic>
      <p:sp>
        <p:nvSpPr>
          <p:cNvPr id="303" name="Google Shape;303;p39"/>
          <p:cNvSpPr txBox="1"/>
          <p:nvPr/>
        </p:nvSpPr>
        <p:spPr>
          <a:xfrm>
            <a:off x="603725" y="4608175"/>
            <a:ext cx="13788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Valve Open</a:t>
            </a:r>
            <a:endParaRPr sz="1300">
              <a:solidFill>
                <a:schemeClr val="dk2"/>
              </a:solidFill>
              <a:latin typeface="Lato"/>
              <a:ea typeface="Lato"/>
              <a:cs typeface="Lato"/>
              <a:sym typeface="Lato"/>
            </a:endParaRPr>
          </a:p>
        </p:txBody>
      </p:sp>
      <p:pic>
        <p:nvPicPr>
          <p:cNvPr id="304" name="Google Shape;304;p39"/>
          <p:cNvPicPr preferRelativeResize="0"/>
          <p:nvPr/>
        </p:nvPicPr>
        <p:blipFill>
          <a:blip r:embed="rId5">
            <a:alphaModFix/>
          </a:blip>
          <a:stretch>
            <a:fillRect/>
          </a:stretch>
        </p:blipFill>
        <p:spPr>
          <a:xfrm>
            <a:off x="7089225" y="2285504"/>
            <a:ext cx="1327125" cy="2417921"/>
          </a:xfrm>
          <a:prstGeom prst="rect">
            <a:avLst/>
          </a:prstGeom>
          <a:noFill/>
          <a:ln>
            <a:noFill/>
          </a:ln>
        </p:spPr>
      </p:pic>
      <p:sp>
        <p:nvSpPr>
          <p:cNvPr id="305" name="Google Shape;305;p39"/>
          <p:cNvSpPr txBox="1"/>
          <p:nvPr/>
        </p:nvSpPr>
        <p:spPr>
          <a:xfrm>
            <a:off x="4019450" y="4538100"/>
            <a:ext cx="13788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Valve Closed</a:t>
            </a:r>
            <a:endParaRPr sz="1300">
              <a:solidFill>
                <a:schemeClr val="dk2"/>
              </a:solidFill>
              <a:latin typeface="Lato"/>
              <a:ea typeface="Lato"/>
              <a:cs typeface="Lato"/>
              <a:sym typeface="Lato"/>
            </a:endParaRPr>
          </a:p>
        </p:txBody>
      </p:sp>
      <p:sp>
        <p:nvSpPr>
          <p:cNvPr id="306" name="Google Shape;306;p39"/>
          <p:cNvSpPr txBox="1"/>
          <p:nvPr/>
        </p:nvSpPr>
        <p:spPr>
          <a:xfrm>
            <a:off x="7435175" y="4605450"/>
            <a:ext cx="9084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Valve</a:t>
            </a:r>
            <a:endParaRPr sz="1300">
              <a:solidFill>
                <a:schemeClr val="dk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Testing</a:t>
            </a:r>
            <a:endParaRPr/>
          </a:p>
          <a:p>
            <a:pPr indent="0" lvl="0" marL="0" rtl="0" algn="l">
              <a:spcBef>
                <a:spcPts val="0"/>
              </a:spcBef>
              <a:spcAft>
                <a:spcPts val="0"/>
              </a:spcAft>
              <a:buNone/>
            </a:pPr>
            <a:r>
              <a:rPr lang="en"/>
              <a:t>(Algorithm)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12" name="Google Shape;312;p40"/>
          <p:cNvPicPr preferRelativeResize="0"/>
          <p:nvPr/>
        </p:nvPicPr>
        <p:blipFill>
          <a:blip r:embed="rId3">
            <a:alphaModFix/>
          </a:blip>
          <a:stretch>
            <a:fillRect/>
          </a:stretch>
        </p:blipFill>
        <p:spPr>
          <a:xfrm>
            <a:off x="5484300" y="936250"/>
            <a:ext cx="2672000" cy="1779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517775" y="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Phase 1 (Object Detection)</a:t>
            </a:r>
            <a:endParaRPr/>
          </a:p>
        </p:txBody>
      </p:sp>
      <p:pic>
        <p:nvPicPr>
          <p:cNvPr id="318" name="Google Shape;318;p41" title="WhatsApp Video 2024-03-29 at 16.32.50.mp4">
            <a:hlinkClick r:id="rId3"/>
          </p:cNvPr>
          <p:cNvPicPr preferRelativeResize="0"/>
          <p:nvPr/>
        </p:nvPicPr>
        <p:blipFill>
          <a:blip r:embed="rId4">
            <a:alphaModFix/>
          </a:blip>
          <a:stretch>
            <a:fillRect/>
          </a:stretch>
        </p:blipFill>
        <p:spPr>
          <a:xfrm>
            <a:off x="619388" y="601575"/>
            <a:ext cx="8057626" cy="4541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729450" y="507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And Mapping (Phase 2)</a:t>
            </a:r>
            <a:endParaRPr/>
          </a:p>
        </p:txBody>
      </p:sp>
      <p:sp>
        <p:nvSpPr>
          <p:cNvPr id="324" name="Google Shape;324;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Our exploration in milestone 2 revealed a key insight: effective cleaning requires a map. </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To address this, we've upgraded to motors with encoders and are now crafting an algorithm to map rooms for efficient </a:t>
            </a:r>
            <a:r>
              <a:rPr lang="en" sz="1400">
                <a:solidFill>
                  <a:schemeClr val="dk2"/>
                </a:solidFill>
                <a:latin typeface="Roboto"/>
                <a:ea typeface="Roboto"/>
                <a:cs typeface="Roboto"/>
                <a:sym typeface="Roboto"/>
              </a:rPr>
              <a:t>cleaning based on map.</a:t>
            </a:r>
            <a:r>
              <a:rPr lang="en" sz="1400">
                <a:solidFill>
                  <a:schemeClr val="dk2"/>
                </a:solidFill>
                <a:latin typeface="Roboto"/>
                <a:ea typeface="Roboto"/>
                <a:cs typeface="Roboto"/>
                <a:sym typeface="Roboto"/>
              </a:rPr>
              <a:t>.</a:t>
            </a:r>
            <a:endParaRPr sz="1400">
              <a:solidFill>
                <a:schemeClr val="dk2"/>
              </a:solidFill>
              <a:latin typeface="Roboto"/>
              <a:ea typeface="Roboto"/>
              <a:cs typeface="Roboto"/>
              <a:sym typeface="Roboto"/>
            </a:endParaRPr>
          </a:p>
          <a:p>
            <a:pPr indent="0" lvl="0" marL="0" rtl="0" algn="l">
              <a:spcBef>
                <a:spcPts val="1600"/>
              </a:spcBef>
              <a:spcAft>
                <a:spcPts val="1600"/>
              </a:spcAft>
              <a:buNone/>
            </a:pPr>
            <a:r>
              <a:t/>
            </a:r>
            <a:endParaRPr sz="14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729450" y="507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a:t>
            </a:r>
            <a:endParaRPr/>
          </a:p>
        </p:txBody>
      </p:sp>
      <p:sp>
        <p:nvSpPr>
          <p:cNvPr id="330" name="Google Shape;330;p43"/>
          <p:cNvSpPr txBox="1"/>
          <p:nvPr/>
        </p:nvSpPr>
        <p:spPr>
          <a:xfrm>
            <a:off x="729450" y="1300925"/>
            <a:ext cx="8290800" cy="362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Grid: The grid represents the room where the robot explores.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It's divided into cells, each representing a unit of space in the room.  Symbols:</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  Unknown (u): Denotes cells that haven't been explored yet. These are areas where the robot hasn't visited or scanned with its sensors.</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 Path (p): Represents cells that are free for the robot to explore. These are areas where the robot can move without encountering obstacles. </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Obstacle (o): Indicates cells that contain obstacles. These are areas where the robot cannot move or navigate through.</a:t>
            </a:r>
            <a:endParaRPr>
              <a:solidFill>
                <a:schemeClr val="dk2"/>
              </a:solidFill>
              <a:latin typeface="Roboto"/>
              <a:ea typeface="Roboto"/>
              <a:cs typeface="Roboto"/>
              <a:sym typeface="Roboto"/>
            </a:endParaRPr>
          </a:p>
        </p:txBody>
      </p:sp>
      <p:pic>
        <p:nvPicPr>
          <p:cNvPr id="331" name="Google Shape;331;p43"/>
          <p:cNvPicPr preferRelativeResize="0"/>
          <p:nvPr/>
        </p:nvPicPr>
        <p:blipFill>
          <a:blip r:embed="rId3">
            <a:alphaModFix/>
          </a:blip>
          <a:stretch>
            <a:fillRect/>
          </a:stretch>
        </p:blipFill>
        <p:spPr>
          <a:xfrm>
            <a:off x="4171550" y="3300625"/>
            <a:ext cx="1941550" cy="1625800"/>
          </a:xfrm>
          <a:prstGeom prst="rect">
            <a:avLst/>
          </a:prstGeom>
          <a:noFill/>
          <a:ln>
            <a:noFill/>
          </a:ln>
        </p:spPr>
      </p:pic>
      <p:pic>
        <p:nvPicPr>
          <p:cNvPr id="332" name="Google Shape;332;p43"/>
          <p:cNvPicPr preferRelativeResize="0"/>
          <p:nvPr/>
        </p:nvPicPr>
        <p:blipFill>
          <a:blip r:embed="rId4">
            <a:alphaModFix/>
          </a:blip>
          <a:stretch>
            <a:fillRect/>
          </a:stretch>
        </p:blipFill>
        <p:spPr>
          <a:xfrm>
            <a:off x="6657600" y="3300625"/>
            <a:ext cx="1354750" cy="1354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4"/>
          <p:cNvPicPr preferRelativeResize="0"/>
          <p:nvPr/>
        </p:nvPicPr>
        <p:blipFill>
          <a:blip r:embed="rId3">
            <a:alphaModFix/>
          </a:blip>
          <a:stretch>
            <a:fillRect/>
          </a:stretch>
        </p:blipFill>
        <p:spPr>
          <a:xfrm>
            <a:off x="1840725" y="1147075"/>
            <a:ext cx="4025224" cy="3724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Deviation From Gantt Chart</a:t>
            </a:r>
            <a:endParaRPr/>
          </a:p>
        </p:txBody>
      </p:sp>
      <p:pic>
        <p:nvPicPr>
          <p:cNvPr id="343" name="Google Shape;343;p45"/>
          <p:cNvPicPr preferRelativeResize="0"/>
          <p:nvPr/>
        </p:nvPicPr>
        <p:blipFill>
          <a:blip r:embed="rId3">
            <a:alphaModFix/>
          </a:blip>
          <a:stretch>
            <a:fillRect/>
          </a:stretch>
        </p:blipFill>
        <p:spPr>
          <a:xfrm>
            <a:off x="5196375" y="1263450"/>
            <a:ext cx="3540350" cy="2357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Milestone 2 and Feedback</a:t>
            </a:r>
            <a:endParaRPr/>
          </a:p>
        </p:txBody>
      </p:sp>
      <p:sp>
        <p:nvSpPr>
          <p:cNvPr id="154" name="Google Shape;154;p19"/>
          <p:cNvSpPr txBox="1"/>
          <p:nvPr/>
        </p:nvSpPr>
        <p:spPr>
          <a:xfrm>
            <a:off x="5078750" y="1071850"/>
            <a:ext cx="3489000" cy="312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Lato"/>
              <a:buChar char="●"/>
            </a:pPr>
            <a:r>
              <a:rPr b="1" lang="en">
                <a:solidFill>
                  <a:schemeClr val="dk2"/>
                </a:solidFill>
                <a:latin typeface="Lato"/>
                <a:ea typeface="Lato"/>
                <a:cs typeface="Lato"/>
                <a:sym typeface="Lato"/>
              </a:rPr>
              <a:t>FlowChart</a:t>
            </a:r>
            <a:endParaRPr b="1">
              <a:solidFill>
                <a:schemeClr val="dk2"/>
              </a:solidFill>
              <a:latin typeface="Lato"/>
              <a:ea typeface="Lato"/>
              <a:cs typeface="Lato"/>
              <a:sym typeface="Lato"/>
            </a:endParaRPr>
          </a:p>
          <a:p>
            <a:pPr indent="0" lvl="0" marL="0" rtl="0" algn="l">
              <a:spcBef>
                <a:spcPts val="0"/>
              </a:spcBef>
              <a:spcAft>
                <a:spcPts val="0"/>
              </a:spcAft>
              <a:buNone/>
            </a:pPr>
            <a:r>
              <a:t/>
            </a:r>
            <a:endParaRPr b="1">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b="1" lang="en">
                <a:solidFill>
                  <a:schemeClr val="dk2"/>
                </a:solidFill>
                <a:latin typeface="Lato"/>
                <a:ea typeface="Lato"/>
                <a:cs typeface="Lato"/>
                <a:sym typeface="Lato"/>
              </a:rPr>
              <a:t>Summary of Milestone 2</a:t>
            </a:r>
            <a:endParaRPr b="1">
              <a:solidFill>
                <a:schemeClr val="dk2"/>
              </a:solidFill>
              <a:latin typeface="Lato"/>
              <a:ea typeface="Lato"/>
              <a:cs typeface="Lato"/>
              <a:sym typeface="Lato"/>
            </a:endParaRPr>
          </a:p>
          <a:p>
            <a:pPr indent="0" lvl="0" marL="0" rtl="0" algn="l">
              <a:spcBef>
                <a:spcPts val="0"/>
              </a:spcBef>
              <a:spcAft>
                <a:spcPts val="0"/>
              </a:spcAft>
              <a:buNone/>
            </a:pPr>
            <a:r>
              <a:t/>
            </a:r>
            <a:endParaRPr b="1">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b="1" lang="en">
                <a:solidFill>
                  <a:schemeClr val="dk2"/>
                </a:solidFill>
                <a:latin typeface="Lato"/>
                <a:ea typeface="Lato"/>
                <a:cs typeface="Lato"/>
                <a:sym typeface="Lato"/>
              </a:rPr>
              <a:t>Feedback Received and Actions Taken</a:t>
            </a:r>
            <a:r>
              <a:rPr b="1" lang="en" sz="1300">
                <a:solidFill>
                  <a:schemeClr val="dk2"/>
                </a:solidFill>
                <a:latin typeface="Lato"/>
                <a:ea typeface="Lato"/>
                <a:cs typeface="Lato"/>
                <a:sym typeface="Lato"/>
              </a:rPr>
              <a:t> </a:t>
            </a:r>
            <a:endParaRPr b="1"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9" name="Google Shape;349;p4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50" name="Google Shape;350;p46"/>
          <p:cNvSpPr txBox="1"/>
          <p:nvPr/>
        </p:nvSpPr>
        <p:spPr>
          <a:xfrm>
            <a:off x="684025" y="0"/>
            <a:ext cx="41934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Raleway ExtraBold"/>
                <a:ea typeface="Raleway ExtraBold"/>
                <a:cs typeface="Raleway ExtraBold"/>
                <a:sym typeface="Raleway ExtraBold"/>
              </a:rPr>
              <a:t>Previous Gantt Chart</a:t>
            </a:r>
            <a:endParaRPr sz="3100">
              <a:solidFill>
                <a:schemeClr val="accent1"/>
              </a:solidFill>
              <a:latin typeface="Raleway ExtraBold"/>
              <a:ea typeface="Raleway ExtraBold"/>
              <a:cs typeface="Raleway ExtraBold"/>
              <a:sym typeface="Raleway ExtraBold"/>
            </a:endParaRPr>
          </a:p>
        </p:txBody>
      </p:sp>
      <p:pic>
        <p:nvPicPr>
          <p:cNvPr id="351" name="Google Shape;351;p46"/>
          <p:cNvPicPr preferRelativeResize="0"/>
          <p:nvPr/>
        </p:nvPicPr>
        <p:blipFill>
          <a:blip r:embed="rId3">
            <a:alphaModFix/>
          </a:blip>
          <a:stretch>
            <a:fillRect/>
          </a:stretch>
        </p:blipFill>
        <p:spPr>
          <a:xfrm>
            <a:off x="684025" y="514100"/>
            <a:ext cx="7775952" cy="4629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641900" y="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Gantt Chart</a:t>
            </a:r>
            <a:endParaRPr/>
          </a:p>
        </p:txBody>
      </p:sp>
      <p:pic>
        <p:nvPicPr>
          <p:cNvPr id="357" name="Google Shape;357;p47"/>
          <p:cNvPicPr preferRelativeResize="0"/>
          <p:nvPr/>
        </p:nvPicPr>
        <p:blipFill>
          <a:blip r:embed="rId3">
            <a:alphaModFix/>
          </a:blip>
          <a:stretch>
            <a:fillRect/>
          </a:stretch>
        </p:blipFill>
        <p:spPr>
          <a:xfrm>
            <a:off x="847150" y="535200"/>
            <a:ext cx="7483151" cy="46083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727800" y="5627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600"/>
              <a:t>Reasons for Deviations from Gantt Chart</a:t>
            </a:r>
            <a:endParaRPr b="0" sz="2600"/>
          </a:p>
        </p:txBody>
      </p:sp>
      <p:graphicFrame>
        <p:nvGraphicFramePr>
          <p:cNvPr id="363" name="Google Shape;363;p48"/>
          <p:cNvGraphicFramePr/>
          <p:nvPr/>
        </p:nvGraphicFramePr>
        <p:xfrm>
          <a:off x="773900" y="1381575"/>
          <a:ext cx="3000000" cy="3000000"/>
        </p:xfrm>
        <a:graphic>
          <a:graphicData uri="http://schemas.openxmlformats.org/drawingml/2006/table">
            <a:tbl>
              <a:tblPr>
                <a:noFill/>
                <a:tableStyleId>{B125D9A1-F041-460F-BBDB-631AAA834E7F}</a:tableStyleId>
              </a:tblPr>
              <a:tblGrid>
                <a:gridCol w="3798100"/>
                <a:gridCol w="3798100"/>
              </a:tblGrid>
              <a:tr h="1113425">
                <a:tc>
                  <a:txBody>
                    <a:bodyPr/>
                    <a:lstStyle/>
                    <a:p>
                      <a:pPr indent="0" lvl="0" marL="0" rtl="0" algn="ctr">
                        <a:spcBef>
                          <a:spcPts val="0"/>
                        </a:spcBef>
                        <a:spcAft>
                          <a:spcPts val="0"/>
                        </a:spcAft>
                        <a:buNone/>
                      </a:pPr>
                      <a:r>
                        <a:t/>
                      </a:r>
                      <a:endParaRPr u="sng">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Unplanned delay due to accidents during </a:t>
                      </a:r>
                      <a:r>
                        <a:rPr b="1" lang="en">
                          <a:latin typeface="Roboto"/>
                          <a:ea typeface="Roboto"/>
                          <a:cs typeface="Roboto"/>
                          <a:sym typeface="Roboto"/>
                        </a:rPr>
                        <a:t>Prototype</a:t>
                      </a:r>
                      <a:r>
                        <a:rPr b="1" lang="en">
                          <a:latin typeface="Roboto"/>
                          <a:ea typeface="Roboto"/>
                          <a:cs typeface="Roboto"/>
                          <a:sym typeface="Roboto"/>
                        </a:rPr>
                        <a:t> </a:t>
                      </a:r>
                      <a:r>
                        <a:rPr b="1" lang="en">
                          <a:latin typeface="Roboto"/>
                          <a:ea typeface="Roboto"/>
                          <a:cs typeface="Roboto"/>
                          <a:sym typeface="Roboto"/>
                        </a:rPr>
                        <a:t>testing</a:t>
                      </a:r>
                      <a:r>
                        <a:rPr b="1" lang="en">
                          <a:latin typeface="Roboto"/>
                          <a:ea typeface="Roboto"/>
                          <a:cs typeface="Roboto"/>
                          <a:sym typeface="Roboto"/>
                        </a:rPr>
                        <a:t> </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Due to some module failure, we had to order them again which resulted in the delay of prototype testing.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tc>
              </a:tr>
              <a:tr h="1113425">
                <a:tc>
                  <a:txBody>
                    <a:bodyPr/>
                    <a:lstStyle/>
                    <a:p>
                      <a:pPr indent="0" lvl="0" marL="0" rtl="0" algn="ctr">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 </a:t>
                      </a:r>
                      <a:r>
                        <a:rPr b="1" lang="en">
                          <a:latin typeface="Roboto"/>
                          <a:ea typeface="Roboto"/>
                          <a:cs typeface="Roboto"/>
                          <a:sym typeface="Roboto"/>
                        </a:rPr>
                        <a:t>Incompatibility</a:t>
                      </a:r>
                      <a:r>
                        <a:rPr b="1" lang="en">
                          <a:latin typeface="Roboto"/>
                          <a:ea typeface="Roboto"/>
                          <a:cs typeface="Roboto"/>
                          <a:sym typeface="Roboto"/>
                        </a:rPr>
                        <a:t> of some Software packages</a:t>
                      </a:r>
                      <a:endParaRPr b="1">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The work is ongoing, we have implemented the obstacle avoidance algorithm on the model. We are working on better mapping and efficient learning based algorithm.</a:t>
                      </a:r>
                      <a:endParaRPr>
                        <a:latin typeface="Roboto"/>
                        <a:ea typeface="Roboto"/>
                        <a:cs typeface="Roboto"/>
                        <a:sym typeface="Roboto"/>
                      </a:endParaRPr>
                    </a:p>
                  </a:txBody>
                  <a:tcPr marT="91425" marB="91425" marR="91425" marL="91425"/>
                </a:tc>
              </a:tr>
              <a:tr h="1113425">
                <a:tc>
                  <a:txBody>
                    <a:bodyPr/>
                    <a:lstStyle/>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 </a:t>
                      </a:r>
                      <a:r>
                        <a:rPr b="1" lang="en">
                          <a:solidFill>
                            <a:srgbClr val="0D0D0D"/>
                          </a:solidFill>
                          <a:highlight>
                            <a:srgbClr val="FFFFFF"/>
                          </a:highlight>
                          <a:latin typeface="Roboto"/>
                          <a:ea typeface="Roboto"/>
                          <a:cs typeface="Roboto"/>
                          <a:sym typeface="Roboto"/>
                        </a:rPr>
                        <a:t>Underestimated the time required for PCB manufacturing.</a:t>
                      </a:r>
                      <a:endParaRPr b="1">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PCB manufacturing process is bigger than we expected ,which </a:t>
                      </a:r>
                      <a:r>
                        <a:rPr lang="en" sz="1300">
                          <a:solidFill>
                            <a:srgbClr val="0D0D0D"/>
                          </a:solidFill>
                          <a:highlight>
                            <a:srgbClr val="FFFFFF"/>
                          </a:highlight>
                          <a:latin typeface="Roboto"/>
                          <a:ea typeface="Roboto"/>
                          <a:cs typeface="Roboto"/>
                          <a:sym typeface="Roboto"/>
                        </a:rPr>
                        <a:t>resulted in unexpected delays in project timeline</a:t>
                      </a:r>
                      <a:endParaRPr>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Distribution</a:t>
            </a:r>
            <a:endParaRPr/>
          </a:p>
          <a:p>
            <a:pPr indent="0" lvl="0" marL="0" rtl="0" algn="l">
              <a:spcBef>
                <a:spcPts val="0"/>
              </a:spcBef>
              <a:spcAft>
                <a:spcPts val="0"/>
              </a:spcAft>
              <a:buNone/>
            </a:pPr>
            <a:r>
              <a:t/>
            </a:r>
            <a:endParaRPr/>
          </a:p>
        </p:txBody>
      </p:sp>
      <p:pic>
        <p:nvPicPr>
          <p:cNvPr id="369" name="Google Shape;369;p49"/>
          <p:cNvPicPr preferRelativeResize="0"/>
          <p:nvPr/>
        </p:nvPicPr>
        <p:blipFill>
          <a:blip r:embed="rId3">
            <a:alphaModFix/>
          </a:blip>
          <a:stretch>
            <a:fillRect/>
          </a:stretch>
        </p:blipFill>
        <p:spPr>
          <a:xfrm>
            <a:off x="5418875" y="894750"/>
            <a:ext cx="2672000" cy="1779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658900" y="436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Broad</a:t>
            </a:r>
            <a:r>
              <a:rPr lang="en"/>
              <a:t> Work Division</a:t>
            </a:r>
            <a:endParaRPr/>
          </a:p>
        </p:txBody>
      </p:sp>
      <p:sp>
        <p:nvSpPr>
          <p:cNvPr id="375" name="Google Shape;375;p50"/>
          <p:cNvSpPr txBox="1"/>
          <p:nvPr/>
        </p:nvSpPr>
        <p:spPr>
          <a:xfrm>
            <a:off x="952500" y="1342900"/>
            <a:ext cx="616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There have been numerous small to large tasks distributed in our group . Some of </a:t>
            </a:r>
            <a:r>
              <a:rPr b="1" lang="en">
                <a:solidFill>
                  <a:schemeClr val="dk2"/>
                </a:solidFill>
                <a:latin typeface="Lato"/>
                <a:ea typeface="Lato"/>
                <a:cs typeface="Lato"/>
                <a:sym typeface="Lato"/>
              </a:rPr>
              <a:t>the</a:t>
            </a:r>
            <a:r>
              <a:rPr b="1" lang="en">
                <a:solidFill>
                  <a:schemeClr val="dk2"/>
                </a:solidFill>
                <a:latin typeface="Lato"/>
                <a:ea typeface="Lato"/>
                <a:cs typeface="Lato"/>
                <a:sym typeface="Lato"/>
              </a:rPr>
              <a:t> tasks are </a:t>
            </a:r>
            <a:r>
              <a:rPr b="1" lang="en">
                <a:solidFill>
                  <a:schemeClr val="dk2"/>
                </a:solidFill>
                <a:latin typeface="Lato"/>
                <a:ea typeface="Lato"/>
                <a:cs typeface="Lato"/>
                <a:sym typeface="Lato"/>
              </a:rPr>
              <a:t>tabulated</a:t>
            </a:r>
            <a:r>
              <a:rPr b="1" lang="en">
                <a:solidFill>
                  <a:schemeClr val="dk2"/>
                </a:solidFill>
                <a:latin typeface="Lato"/>
                <a:ea typeface="Lato"/>
                <a:cs typeface="Lato"/>
                <a:sym typeface="Lato"/>
              </a:rPr>
              <a:t> below.</a:t>
            </a:r>
            <a:endParaRPr b="1">
              <a:solidFill>
                <a:schemeClr val="dk2"/>
              </a:solidFill>
              <a:latin typeface="Lato"/>
              <a:ea typeface="Lato"/>
              <a:cs typeface="Lato"/>
              <a:sym typeface="Lato"/>
            </a:endParaRPr>
          </a:p>
        </p:txBody>
      </p:sp>
      <p:graphicFrame>
        <p:nvGraphicFramePr>
          <p:cNvPr id="376" name="Google Shape;376;p50"/>
          <p:cNvGraphicFramePr/>
          <p:nvPr/>
        </p:nvGraphicFramePr>
        <p:xfrm>
          <a:off x="952500" y="2148400"/>
          <a:ext cx="3000000" cy="3000000"/>
        </p:xfrm>
        <a:graphic>
          <a:graphicData uri="http://schemas.openxmlformats.org/drawingml/2006/table">
            <a:tbl>
              <a:tblPr>
                <a:noFill/>
                <a:tableStyleId>{B125D9A1-F041-460F-BBDB-631AAA834E7F}</a:tableStyleId>
              </a:tblPr>
              <a:tblGrid>
                <a:gridCol w="1809750"/>
                <a:gridCol w="1809750"/>
                <a:gridCol w="1809750"/>
                <a:gridCol w="1809750"/>
              </a:tblGrid>
              <a:tr h="381000">
                <a:tc>
                  <a:txBody>
                    <a:bodyPr/>
                    <a:lstStyle/>
                    <a:p>
                      <a:pPr indent="0" lvl="0" marL="0" rtl="0" algn="l">
                        <a:spcBef>
                          <a:spcPts val="0"/>
                        </a:spcBef>
                        <a:spcAft>
                          <a:spcPts val="0"/>
                        </a:spcAft>
                        <a:buNone/>
                      </a:pPr>
                      <a:r>
                        <a:rPr b="1" lang="en"/>
                        <a:t>Alok</a:t>
                      </a:r>
                      <a:endParaRPr b="1"/>
                    </a:p>
                  </a:txBody>
                  <a:tcPr marT="91425" marB="91425" marR="91425" marL="91425"/>
                </a:tc>
                <a:tc>
                  <a:txBody>
                    <a:bodyPr/>
                    <a:lstStyle/>
                    <a:p>
                      <a:pPr indent="0" lvl="0" marL="0" rtl="0" algn="l">
                        <a:spcBef>
                          <a:spcPts val="0"/>
                        </a:spcBef>
                        <a:spcAft>
                          <a:spcPts val="0"/>
                        </a:spcAft>
                        <a:buNone/>
                      </a:pPr>
                      <a:r>
                        <a:rPr b="1" lang="en"/>
                        <a:t>Sumit</a:t>
                      </a:r>
                      <a:endParaRPr b="1"/>
                    </a:p>
                  </a:txBody>
                  <a:tcPr marT="91425" marB="91425" marR="91425" marL="91425"/>
                </a:tc>
                <a:tc>
                  <a:txBody>
                    <a:bodyPr/>
                    <a:lstStyle/>
                    <a:p>
                      <a:pPr indent="0" lvl="0" marL="0" rtl="0" algn="l">
                        <a:spcBef>
                          <a:spcPts val="0"/>
                        </a:spcBef>
                        <a:spcAft>
                          <a:spcPts val="0"/>
                        </a:spcAft>
                        <a:buNone/>
                      </a:pPr>
                      <a:r>
                        <a:rPr b="1" lang="en"/>
                        <a:t>Arya</a:t>
                      </a:r>
                      <a:endParaRPr b="1"/>
                    </a:p>
                  </a:txBody>
                  <a:tcPr marT="91425" marB="91425" marR="91425" marL="91425"/>
                </a:tc>
                <a:tc>
                  <a:txBody>
                    <a:bodyPr/>
                    <a:lstStyle/>
                    <a:p>
                      <a:pPr indent="0" lvl="0" marL="0" rtl="0" algn="l">
                        <a:spcBef>
                          <a:spcPts val="0"/>
                        </a:spcBef>
                        <a:spcAft>
                          <a:spcPts val="0"/>
                        </a:spcAft>
                        <a:buNone/>
                      </a:pPr>
                      <a:r>
                        <a:rPr b="1" lang="en"/>
                        <a:t>Pratik</a:t>
                      </a:r>
                      <a:endParaRPr b="1"/>
                    </a:p>
                  </a:txBody>
                  <a:tcPr marT="91425" marB="91425" marR="91425" marL="91425"/>
                </a:tc>
              </a:tr>
              <a:tr h="770000">
                <a:tc>
                  <a:txBody>
                    <a:bodyPr/>
                    <a:lstStyle/>
                    <a:p>
                      <a:pPr indent="0" lvl="0" marL="0" rtl="0" algn="l">
                        <a:spcBef>
                          <a:spcPts val="0"/>
                        </a:spcBef>
                        <a:spcAft>
                          <a:spcPts val="0"/>
                        </a:spcAft>
                        <a:buNone/>
                      </a:pPr>
                      <a:r>
                        <a:rPr lang="en"/>
                        <a:t>Laser Cutting (body)</a:t>
                      </a:r>
                      <a:endParaRPr/>
                    </a:p>
                  </a:txBody>
                  <a:tcPr marT="91425" marB="91425" marR="91425" marL="91425"/>
                </a:tc>
                <a:tc>
                  <a:txBody>
                    <a:bodyPr/>
                    <a:lstStyle/>
                    <a:p>
                      <a:pPr indent="0" lvl="0" marL="0" rtl="0" algn="l">
                        <a:spcBef>
                          <a:spcPts val="0"/>
                        </a:spcBef>
                        <a:spcAft>
                          <a:spcPts val="0"/>
                        </a:spcAft>
                        <a:buNone/>
                      </a:pPr>
                      <a:r>
                        <a:rPr lang="en"/>
                        <a:t>Algorithm </a:t>
                      </a:r>
                      <a:endParaRPr/>
                    </a:p>
                  </a:txBody>
                  <a:tcPr marT="91425" marB="91425" marR="91425" marL="91425"/>
                </a:tc>
                <a:tc>
                  <a:txBody>
                    <a:bodyPr/>
                    <a:lstStyle/>
                    <a:p>
                      <a:pPr indent="0" lvl="0" marL="0" rtl="0" algn="l">
                        <a:spcBef>
                          <a:spcPts val="0"/>
                        </a:spcBef>
                        <a:spcAft>
                          <a:spcPts val="0"/>
                        </a:spcAft>
                        <a:buNone/>
                      </a:pPr>
                      <a:r>
                        <a:rPr lang="en"/>
                        <a:t>Algorithm (Object Detection)</a:t>
                      </a:r>
                      <a:endParaRPr/>
                    </a:p>
                  </a:txBody>
                  <a:tcPr marT="91425" marB="91425" marR="91425" marL="91425"/>
                </a:tc>
                <a:tc>
                  <a:txBody>
                    <a:bodyPr/>
                    <a:lstStyle/>
                    <a:p>
                      <a:pPr indent="0" lvl="0" marL="0" rtl="0" algn="l">
                        <a:spcBef>
                          <a:spcPts val="0"/>
                        </a:spcBef>
                        <a:spcAft>
                          <a:spcPts val="0"/>
                        </a:spcAft>
                        <a:buNone/>
                      </a:pPr>
                      <a:r>
                        <a:rPr lang="en"/>
                        <a:t>3D Design (Blower) </a:t>
                      </a:r>
                      <a:endParaRPr/>
                    </a:p>
                  </a:txBody>
                  <a:tcPr marT="91425" marB="91425" marR="91425" marL="91425"/>
                </a:tc>
              </a:tr>
              <a:tr h="381000">
                <a:tc>
                  <a:txBody>
                    <a:bodyPr/>
                    <a:lstStyle/>
                    <a:p>
                      <a:pPr indent="0" lvl="0" marL="0" rtl="0" algn="l">
                        <a:spcBef>
                          <a:spcPts val="0"/>
                        </a:spcBef>
                        <a:spcAft>
                          <a:spcPts val="0"/>
                        </a:spcAft>
                        <a:buNone/>
                      </a:pPr>
                      <a:r>
                        <a:rPr lang="en"/>
                        <a:t>Preliminary Testing</a:t>
                      </a:r>
                      <a:endParaRPr/>
                    </a:p>
                  </a:txBody>
                  <a:tcPr marT="91425" marB="91425" marR="91425" marL="91425"/>
                </a:tc>
                <a:tc>
                  <a:txBody>
                    <a:bodyPr/>
                    <a:lstStyle/>
                    <a:p>
                      <a:pPr indent="0" lvl="0" marL="0" rtl="0" algn="l">
                        <a:spcBef>
                          <a:spcPts val="0"/>
                        </a:spcBef>
                        <a:spcAft>
                          <a:spcPts val="0"/>
                        </a:spcAft>
                        <a:buNone/>
                      </a:pPr>
                      <a:r>
                        <a:rPr lang="en"/>
                        <a:t>Simulation</a:t>
                      </a:r>
                      <a:endParaRPr/>
                    </a:p>
                  </a:txBody>
                  <a:tcPr marT="91425" marB="91425" marR="91425" marL="91425"/>
                </a:tc>
                <a:tc>
                  <a:txBody>
                    <a:bodyPr/>
                    <a:lstStyle/>
                    <a:p>
                      <a:pPr indent="0" lvl="0" marL="0" rtl="0" algn="l">
                        <a:spcBef>
                          <a:spcPts val="0"/>
                        </a:spcBef>
                        <a:spcAft>
                          <a:spcPts val="0"/>
                        </a:spcAft>
                        <a:buNone/>
                      </a:pPr>
                      <a:r>
                        <a:rPr lang="en"/>
                        <a:t>PCB</a:t>
                      </a:r>
                      <a:endParaRPr/>
                    </a:p>
                  </a:txBody>
                  <a:tcPr marT="91425" marB="91425" marR="91425" marL="91425"/>
                </a:tc>
                <a:tc>
                  <a:txBody>
                    <a:bodyPr/>
                    <a:lstStyle/>
                    <a:p>
                      <a:pPr indent="0" lvl="0" marL="0" rtl="0" algn="l">
                        <a:spcBef>
                          <a:spcPts val="0"/>
                        </a:spcBef>
                        <a:spcAft>
                          <a:spcPts val="0"/>
                        </a:spcAft>
                        <a:buNone/>
                      </a:pPr>
                      <a:r>
                        <a:rPr lang="en"/>
                        <a:t>Simulation</a:t>
                      </a:r>
                      <a:endParaRPr/>
                    </a:p>
                  </a:txBody>
                  <a:tcPr marT="91425" marB="91425" marR="91425" marL="91425"/>
                </a:tc>
              </a:tr>
              <a:tr h="381000">
                <a:tc>
                  <a:txBody>
                    <a:bodyPr/>
                    <a:lstStyle/>
                    <a:p>
                      <a:pPr indent="0" lvl="0" marL="0" rtl="0" algn="l">
                        <a:spcBef>
                          <a:spcPts val="0"/>
                        </a:spcBef>
                        <a:spcAft>
                          <a:spcPts val="0"/>
                        </a:spcAft>
                        <a:buNone/>
                      </a:pPr>
                      <a:r>
                        <a:rPr lang="en"/>
                        <a:t>Mopping Mechanism</a:t>
                      </a:r>
                      <a:endParaRPr/>
                    </a:p>
                  </a:txBody>
                  <a:tcPr marT="91425" marB="91425" marR="91425" marL="91425"/>
                </a:tc>
                <a:tc>
                  <a:txBody>
                    <a:bodyPr/>
                    <a:lstStyle/>
                    <a:p>
                      <a:pPr indent="0" lvl="0" marL="0" rtl="0" algn="l">
                        <a:spcBef>
                          <a:spcPts val="0"/>
                        </a:spcBef>
                        <a:spcAft>
                          <a:spcPts val="0"/>
                        </a:spcAft>
                        <a:buNone/>
                      </a:pPr>
                      <a:r>
                        <a:rPr lang="en"/>
                        <a:t>PCB</a:t>
                      </a:r>
                      <a:endParaRPr/>
                    </a:p>
                  </a:txBody>
                  <a:tcPr marT="91425" marB="91425" marR="91425" marL="91425"/>
                </a:tc>
                <a:tc>
                  <a:txBody>
                    <a:bodyPr/>
                    <a:lstStyle/>
                    <a:p>
                      <a:pPr indent="0" lvl="0" marL="0" rtl="0" algn="l">
                        <a:spcBef>
                          <a:spcPts val="0"/>
                        </a:spcBef>
                        <a:spcAft>
                          <a:spcPts val="0"/>
                        </a:spcAft>
                        <a:buNone/>
                      </a:pPr>
                      <a:r>
                        <a:rPr lang="en"/>
                        <a:t>Preliminary Testing</a:t>
                      </a:r>
                      <a:endParaRPr/>
                    </a:p>
                  </a:txBody>
                  <a:tcPr marT="91425" marB="91425" marR="91425" marL="91425"/>
                </a:tc>
                <a:tc>
                  <a:txBody>
                    <a:bodyPr/>
                    <a:lstStyle/>
                    <a:p>
                      <a:pPr indent="0" lvl="0" marL="0" rtl="0" algn="l">
                        <a:spcBef>
                          <a:spcPts val="0"/>
                        </a:spcBef>
                        <a:spcAft>
                          <a:spcPts val="0"/>
                        </a:spcAft>
                        <a:buNone/>
                      </a:pPr>
                      <a:r>
                        <a:rPr lang="en"/>
                        <a:t>Wifi + Flutter App</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727800" y="5632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a:t>
            </a:r>
            <a:r>
              <a:rPr lang="en"/>
              <a:t> Works:</a:t>
            </a:r>
            <a:endParaRPr/>
          </a:p>
        </p:txBody>
      </p:sp>
      <p:sp>
        <p:nvSpPr>
          <p:cNvPr id="382" name="Google Shape;382;p51"/>
          <p:cNvSpPr/>
          <p:nvPr/>
        </p:nvSpPr>
        <p:spPr>
          <a:xfrm>
            <a:off x="4989475" y="1269700"/>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lang="en">
                <a:latin typeface="Lato"/>
                <a:ea typeface="Lato"/>
                <a:cs typeface="Lato"/>
                <a:sym typeface="Lato"/>
              </a:rPr>
              <a:t>Mopping Technology</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and Rotating Brushes</a:t>
            </a:r>
            <a:endParaRPr>
              <a:latin typeface="Lato"/>
              <a:ea typeface="Lato"/>
              <a:cs typeface="Lato"/>
              <a:sym typeface="Lato"/>
            </a:endParaRPr>
          </a:p>
        </p:txBody>
      </p:sp>
      <p:sp>
        <p:nvSpPr>
          <p:cNvPr id="383" name="Google Shape;383;p51"/>
          <p:cNvSpPr/>
          <p:nvPr/>
        </p:nvSpPr>
        <p:spPr>
          <a:xfrm>
            <a:off x="930200" y="2762975"/>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Establishing Wifi Connectivity</a:t>
            </a:r>
            <a:endParaRPr>
              <a:latin typeface="Lato"/>
              <a:ea typeface="Lato"/>
              <a:cs typeface="Lato"/>
              <a:sym typeface="Lato"/>
            </a:endParaRPr>
          </a:p>
        </p:txBody>
      </p:sp>
      <p:sp>
        <p:nvSpPr>
          <p:cNvPr id="384" name="Google Shape;384;p51"/>
          <p:cNvSpPr/>
          <p:nvPr/>
        </p:nvSpPr>
        <p:spPr>
          <a:xfrm>
            <a:off x="5098950" y="2742800"/>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Making Final UI adding  Alarm Feature</a:t>
            </a:r>
            <a:endParaRPr>
              <a:latin typeface="Lato"/>
              <a:ea typeface="Lato"/>
              <a:cs typeface="Lato"/>
              <a:sym typeface="Lato"/>
            </a:endParaRPr>
          </a:p>
        </p:txBody>
      </p:sp>
      <p:sp>
        <p:nvSpPr>
          <p:cNvPr id="385" name="Google Shape;385;p51"/>
          <p:cNvSpPr/>
          <p:nvPr/>
        </p:nvSpPr>
        <p:spPr>
          <a:xfrm>
            <a:off x="3594563" y="1521275"/>
            <a:ext cx="897300" cy="19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6" name="Google Shape;386;p51"/>
          <p:cNvSpPr/>
          <p:nvPr/>
        </p:nvSpPr>
        <p:spPr>
          <a:xfrm rot="5402173">
            <a:off x="5994698" y="2350500"/>
            <a:ext cx="474600" cy="14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7" name="Google Shape;387;p51"/>
          <p:cNvSpPr/>
          <p:nvPr/>
        </p:nvSpPr>
        <p:spPr>
          <a:xfrm rot="10800000">
            <a:off x="3769663" y="3080225"/>
            <a:ext cx="897300" cy="19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8" name="Google Shape;388;p51"/>
          <p:cNvSpPr/>
          <p:nvPr/>
        </p:nvSpPr>
        <p:spPr>
          <a:xfrm>
            <a:off x="930200" y="1269700"/>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Finalising Algorithm</a:t>
            </a:r>
            <a:endParaRPr>
              <a:latin typeface="Lato"/>
              <a:ea typeface="Lato"/>
              <a:cs typeface="Lato"/>
              <a:sym typeface="Lato"/>
            </a:endParaRPr>
          </a:p>
        </p:txBody>
      </p:sp>
      <p:sp>
        <p:nvSpPr>
          <p:cNvPr id="389" name="Google Shape;389;p51"/>
          <p:cNvSpPr/>
          <p:nvPr/>
        </p:nvSpPr>
        <p:spPr>
          <a:xfrm>
            <a:off x="2452675" y="4011875"/>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Final Testing</a:t>
            </a:r>
            <a:endParaRPr>
              <a:latin typeface="Lato"/>
              <a:ea typeface="Lato"/>
              <a:cs typeface="Lato"/>
              <a:sym typeface="Lato"/>
            </a:endParaRPr>
          </a:p>
        </p:txBody>
      </p:sp>
      <p:sp>
        <p:nvSpPr>
          <p:cNvPr id="390" name="Google Shape;390;p51"/>
          <p:cNvSpPr/>
          <p:nvPr/>
        </p:nvSpPr>
        <p:spPr>
          <a:xfrm flipH="1" rot="-8436980">
            <a:off x="1896606" y="3815558"/>
            <a:ext cx="474697" cy="14047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1" name="Google Shape;391;p51"/>
          <p:cNvSpPr/>
          <p:nvPr/>
        </p:nvSpPr>
        <p:spPr>
          <a:xfrm>
            <a:off x="5098950" y="4011875"/>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Report and Documentation</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Preparation</a:t>
            </a:r>
            <a:r>
              <a:rPr lang="en"/>
              <a:t> for </a:t>
            </a:r>
            <a:endParaRPr/>
          </a:p>
          <a:p>
            <a:pPr indent="0" lvl="0" marL="0" rtl="0" algn="l">
              <a:spcBef>
                <a:spcPts val="0"/>
              </a:spcBef>
              <a:spcAft>
                <a:spcPts val="0"/>
              </a:spcAft>
              <a:buNone/>
            </a:pPr>
            <a:r>
              <a:rPr lang="en"/>
              <a:t>Final Demo</a:t>
            </a:r>
            <a:endParaRPr/>
          </a:p>
        </p:txBody>
      </p:sp>
      <p:sp>
        <p:nvSpPr>
          <p:cNvPr id="397" name="Google Shape;397;p52"/>
          <p:cNvSpPr txBox="1"/>
          <p:nvPr/>
        </p:nvSpPr>
        <p:spPr>
          <a:xfrm>
            <a:off x="4836575" y="825450"/>
            <a:ext cx="3990000" cy="3492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Font typeface="Lato"/>
              <a:buChar char="●"/>
            </a:pPr>
            <a:r>
              <a:rPr b="1" lang="en" sz="1500">
                <a:solidFill>
                  <a:schemeClr val="accent1"/>
                </a:solidFill>
                <a:latin typeface="Lato"/>
                <a:ea typeface="Lato"/>
                <a:cs typeface="Lato"/>
                <a:sym typeface="Lato"/>
              </a:rPr>
              <a:t>3D Print the rest components</a:t>
            </a:r>
            <a:endParaRPr b="1" sz="1500">
              <a:solidFill>
                <a:schemeClr val="accent1"/>
              </a:solidFill>
              <a:latin typeface="Lato"/>
              <a:ea typeface="Lato"/>
              <a:cs typeface="Lato"/>
              <a:sym typeface="Lato"/>
            </a:endParaRPr>
          </a:p>
          <a:p>
            <a:pPr indent="0" lvl="0" marL="457200" rtl="0" algn="l">
              <a:spcBef>
                <a:spcPts val="0"/>
              </a:spcBef>
              <a:spcAft>
                <a:spcPts val="0"/>
              </a:spcAft>
              <a:buNone/>
            </a:pPr>
            <a:r>
              <a:t/>
            </a:r>
            <a:endParaRPr b="1"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b="1" lang="en" sz="1500">
                <a:solidFill>
                  <a:schemeClr val="accent1"/>
                </a:solidFill>
                <a:latin typeface="Lato"/>
                <a:ea typeface="Lato"/>
                <a:cs typeface="Lato"/>
                <a:sym typeface="Lato"/>
              </a:rPr>
              <a:t>PCB Testing</a:t>
            </a:r>
            <a:endParaRPr b="1" sz="1500">
              <a:solidFill>
                <a:schemeClr val="accent1"/>
              </a:solidFill>
              <a:latin typeface="Lato"/>
              <a:ea typeface="Lato"/>
              <a:cs typeface="Lato"/>
              <a:sym typeface="Lato"/>
            </a:endParaRPr>
          </a:p>
          <a:p>
            <a:pPr indent="0" lvl="0" marL="457200" rtl="0" algn="l">
              <a:spcBef>
                <a:spcPts val="0"/>
              </a:spcBef>
              <a:spcAft>
                <a:spcPts val="0"/>
              </a:spcAft>
              <a:buNone/>
            </a:pPr>
            <a:r>
              <a:t/>
            </a:r>
            <a:endParaRPr b="1"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b="1" lang="en" sz="1500">
                <a:solidFill>
                  <a:schemeClr val="accent1"/>
                </a:solidFill>
                <a:latin typeface="Lato"/>
                <a:ea typeface="Lato"/>
                <a:cs typeface="Lato"/>
                <a:sym typeface="Lato"/>
              </a:rPr>
              <a:t>Final testing.</a:t>
            </a:r>
            <a:endParaRPr b="1" sz="1500">
              <a:solidFill>
                <a:schemeClr val="accent1"/>
              </a:solidFill>
              <a:latin typeface="Lato"/>
              <a:ea typeface="Lato"/>
              <a:cs typeface="Lato"/>
              <a:sym typeface="Lato"/>
            </a:endParaRPr>
          </a:p>
          <a:p>
            <a:pPr indent="0" lvl="0" marL="457200" rtl="0" algn="l">
              <a:spcBef>
                <a:spcPts val="0"/>
              </a:spcBef>
              <a:spcAft>
                <a:spcPts val="0"/>
              </a:spcAft>
              <a:buNone/>
            </a:pPr>
            <a:r>
              <a:t/>
            </a:r>
            <a:endParaRPr b="1"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b="1" lang="en" sz="1500">
                <a:solidFill>
                  <a:schemeClr val="accent1"/>
                </a:solidFill>
                <a:latin typeface="Lato"/>
                <a:ea typeface="Lato"/>
                <a:cs typeface="Lato"/>
                <a:sym typeface="Lato"/>
              </a:rPr>
              <a:t>Testing </a:t>
            </a:r>
            <a:r>
              <a:rPr b="1" lang="en" sz="1500">
                <a:solidFill>
                  <a:schemeClr val="accent1"/>
                </a:solidFill>
                <a:latin typeface="Lato"/>
                <a:ea typeface="Lato"/>
                <a:cs typeface="Lato"/>
                <a:sym typeface="Lato"/>
              </a:rPr>
              <a:t>through</a:t>
            </a:r>
            <a:r>
              <a:rPr b="1" lang="en" sz="1500">
                <a:solidFill>
                  <a:schemeClr val="accent1"/>
                </a:solidFill>
                <a:latin typeface="Lato"/>
                <a:ea typeface="Lato"/>
                <a:cs typeface="Lato"/>
                <a:sym typeface="Lato"/>
              </a:rPr>
              <a:t> Mobile Wifi</a:t>
            </a:r>
            <a:endParaRPr b="1" sz="1500">
              <a:solidFill>
                <a:schemeClr val="accent1"/>
              </a:solidFill>
              <a:latin typeface="Lato"/>
              <a:ea typeface="Lato"/>
              <a:cs typeface="Lato"/>
              <a:sym typeface="Lato"/>
            </a:endParaRPr>
          </a:p>
          <a:p>
            <a:pPr indent="0" lvl="0" marL="457200" rtl="0" algn="l">
              <a:spcBef>
                <a:spcPts val="0"/>
              </a:spcBef>
              <a:spcAft>
                <a:spcPts val="0"/>
              </a:spcAft>
              <a:buNone/>
            </a:pPr>
            <a:r>
              <a:t/>
            </a:r>
            <a:endParaRPr b="1"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b="1" lang="en" sz="1500">
                <a:solidFill>
                  <a:schemeClr val="accent1"/>
                </a:solidFill>
                <a:latin typeface="Lato"/>
                <a:ea typeface="Lato"/>
                <a:cs typeface="Lato"/>
                <a:sym typeface="Lato"/>
              </a:rPr>
              <a:t>Physical Durability Tests</a:t>
            </a:r>
            <a:endParaRPr b="1" sz="1500">
              <a:solidFill>
                <a:schemeClr val="accent1"/>
              </a:solidFill>
              <a:latin typeface="Lato"/>
              <a:ea typeface="Lato"/>
              <a:cs typeface="Lato"/>
              <a:sym typeface="Lato"/>
            </a:endParaRPr>
          </a:p>
          <a:p>
            <a:pPr indent="0" lvl="0" marL="457200" rtl="0" algn="l">
              <a:spcBef>
                <a:spcPts val="0"/>
              </a:spcBef>
              <a:spcAft>
                <a:spcPts val="0"/>
              </a:spcAft>
              <a:buNone/>
            </a:pPr>
            <a:r>
              <a:t/>
            </a:r>
            <a:endParaRPr b="1"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b="1" lang="en" sz="1500">
                <a:solidFill>
                  <a:schemeClr val="accent1"/>
                </a:solidFill>
                <a:latin typeface="Lato"/>
                <a:ea typeface="Lato"/>
                <a:cs typeface="Lato"/>
                <a:sym typeface="Lato"/>
              </a:rPr>
              <a:t>Final Packaging</a:t>
            </a:r>
            <a:endParaRPr b="1" sz="1500">
              <a:solidFill>
                <a:schemeClr val="accent1"/>
              </a:solidFill>
              <a:latin typeface="Lato"/>
              <a:ea typeface="Lato"/>
              <a:cs typeface="Lato"/>
              <a:sym typeface="Lato"/>
            </a:endParaRPr>
          </a:p>
          <a:p>
            <a:pPr indent="0" lvl="0" marL="457200" rtl="0" algn="l">
              <a:spcBef>
                <a:spcPts val="0"/>
              </a:spcBef>
              <a:spcAft>
                <a:spcPts val="0"/>
              </a:spcAft>
              <a:buNone/>
            </a:pPr>
            <a:r>
              <a:t/>
            </a:r>
            <a:endParaRPr b="1"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b="1" lang="en" sz="1500">
                <a:solidFill>
                  <a:schemeClr val="accent1"/>
                </a:solidFill>
                <a:latin typeface="Lato"/>
                <a:ea typeface="Lato"/>
                <a:cs typeface="Lato"/>
                <a:sym typeface="Lato"/>
              </a:rPr>
              <a:t>Algorithm implementation by creating an environment with </a:t>
            </a:r>
            <a:r>
              <a:rPr b="1" lang="en" sz="1500">
                <a:solidFill>
                  <a:schemeClr val="accent1"/>
                </a:solidFill>
                <a:latin typeface="Lato"/>
                <a:ea typeface="Lato"/>
                <a:cs typeface="Lato"/>
                <a:sym typeface="Lato"/>
              </a:rPr>
              <a:t>obstacles</a:t>
            </a:r>
            <a:r>
              <a:rPr b="1" lang="en" sz="1500">
                <a:solidFill>
                  <a:schemeClr val="accent1"/>
                </a:solidFill>
                <a:latin typeface="Lato"/>
                <a:ea typeface="Lato"/>
                <a:cs typeface="Lato"/>
                <a:sym typeface="Lato"/>
              </a:rPr>
              <a:t> .</a:t>
            </a:r>
            <a:endParaRPr b="1" sz="1500">
              <a:solidFill>
                <a:schemeClr val="accent1"/>
              </a:solidFill>
              <a:latin typeface="Lato"/>
              <a:ea typeface="Lato"/>
              <a:cs typeface="Lato"/>
              <a:sym typeface="Lato"/>
            </a:endParaRPr>
          </a:p>
          <a:p>
            <a:pPr indent="0" lvl="0" marL="0" rtl="0" algn="l">
              <a:spcBef>
                <a:spcPts val="0"/>
              </a:spcBef>
              <a:spcAft>
                <a:spcPts val="0"/>
              </a:spcAft>
              <a:buNone/>
            </a:pPr>
            <a:r>
              <a:t/>
            </a:r>
            <a:endParaRPr b="1" sz="1500">
              <a:solidFill>
                <a:schemeClr val="accen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3"/>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for Feedback </a:t>
            </a:r>
            <a:endParaRPr/>
          </a:p>
        </p:txBody>
      </p:sp>
      <p:sp>
        <p:nvSpPr>
          <p:cNvPr id="403" name="Google Shape;403;p53"/>
          <p:cNvSpPr txBox="1"/>
          <p:nvPr/>
        </p:nvSpPr>
        <p:spPr>
          <a:xfrm>
            <a:off x="6206450" y="682450"/>
            <a:ext cx="22842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0">
                <a:solidFill>
                  <a:schemeClr val="lt1"/>
                </a:solidFill>
                <a:latin typeface="Lato"/>
                <a:ea typeface="Lato"/>
                <a:cs typeface="Lato"/>
                <a:sym typeface="Lato"/>
              </a:rPr>
              <a:t>📝</a:t>
            </a:r>
            <a:endParaRPr sz="20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nvSpPr>
        <p:spPr>
          <a:xfrm>
            <a:off x="6914075" y="657650"/>
            <a:ext cx="222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Lato"/>
                <a:ea typeface="Lato"/>
                <a:cs typeface="Lato"/>
                <a:sym typeface="Lato"/>
              </a:rPr>
              <a:t>FlowChart</a:t>
            </a:r>
            <a:endParaRPr b="1" sz="3200">
              <a:solidFill>
                <a:schemeClr val="lt1"/>
              </a:solidFill>
              <a:latin typeface="Lato"/>
              <a:ea typeface="Lato"/>
              <a:cs typeface="Lato"/>
              <a:sym typeface="Lato"/>
            </a:endParaRPr>
          </a:p>
        </p:txBody>
      </p:sp>
      <p:pic>
        <p:nvPicPr>
          <p:cNvPr id="160" name="Google Shape;160;p20"/>
          <p:cNvPicPr preferRelativeResize="0"/>
          <p:nvPr/>
        </p:nvPicPr>
        <p:blipFill>
          <a:blip r:embed="rId3">
            <a:alphaModFix/>
          </a:blip>
          <a:stretch>
            <a:fillRect/>
          </a:stretch>
        </p:blipFill>
        <p:spPr>
          <a:xfrm>
            <a:off x="0" y="0"/>
            <a:ext cx="6782749" cy="5143499"/>
          </a:xfrm>
          <a:prstGeom prst="rect">
            <a:avLst/>
          </a:prstGeom>
          <a:noFill/>
          <a:ln>
            <a:noFill/>
          </a:ln>
        </p:spPr>
      </p:pic>
      <p:sp>
        <p:nvSpPr>
          <p:cNvPr id="161" name="Google Shape;161;p20"/>
          <p:cNvSpPr/>
          <p:nvPr/>
        </p:nvSpPr>
        <p:spPr>
          <a:xfrm>
            <a:off x="70675" y="2173150"/>
            <a:ext cx="6641400" cy="99900"/>
          </a:xfrm>
          <a:prstGeom prst="lef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2" name="Google Shape;162;p20"/>
          <p:cNvCxnSpPr/>
          <p:nvPr/>
        </p:nvCxnSpPr>
        <p:spPr>
          <a:xfrm rot="10800000">
            <a:off x="668050" y="2390300"/>
            <a:ext cx="0" cy="522000"/>
          </a:xfrm>
          <a:prstGeom prst="straightConnector1">
            <a:avLst/>
          </a:prstGeom>
          <a:noFill/>
          <a:ln cap="flat" cmpd="sng" w="9525">
            <a:solidFill>
              <a:srgbClr val="FF0000"/>
            </a:solidFill>
            <a:prstDash val="solid"/>
            <a:round/>
            <a:headEnd len="med" w="med" type="none"/>
            <a:tailEnd len="med" w="med" type="triangle"/>
          </a:ln>
        </p:spPr>
      </p:cxnSp>
      <p:sp>
        <p:nvSpPr>
          <p:cNvPr id="163" name="Google Shape;163;p20"/>
          <p:cNvSpPr txBox="1"/>
          <p:nvPr/>
        </p:nvSpPr>
        <p:spPr>
          <a:xfrm>
            <a:off x="146150" y="2912300"/>
            <a:ext cx="13443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latin typeface="Lato"/>
                <a:ea typeface="Lato"/>
                <a:cs typeface="Lato"/>
                <a:sym typeface="Lato"/>
              </a:rPr>
              <a:t>We were here</a:t>
            </a:r>
            <a:endParaRPr b="1" sz="1300">
              <a:solidFill>
                <a:srgbClr val="FF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nvSpPr>
        <p:spPr>
          <a:xfrm>
            <a:off x="411100" y="1412025"/>
            <a:ext cx="7291500" cy="329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B4B4B"/>
              </a:buClr>
              <a:buSzPts val="1400"/>
              <a:buFont typeface="Lato"/>
              <a:buChar char="●"/>
            </a:pPr>
            <a:r>
              <a:rPr b="1" lang="en">
                <a:solidFill>
                  <a:srgbClr val="0D0D0D"/>
                </a:solidFill>
                <a:highlight>
                  <a:srgbClr val="FFFFFF"/>
                </a:highlight>
                <a:latin typeface="Roboto"/>
                <a:ea typeface="Roboto"/>
                <a:cs typeface="Roboto"/>
                <a:sym typeface="Roboto"/>
              </a:rPr>
              <a:t>Construction of 3D Model:</a:t>
            </a:r>
            <a:r>
              <a:rPr lang="en">
                <a:solidFill>
                  <a:srgbClr val="0D0D0D"/>
                </a:solidFill>
                <a:highlight>
                  <a:srgbClr val="FFFFFF"/>
                </a:highlight>
                <a:latin typeface="Roboto"/>
                <a:ea typeface="Roboto"/>
                <a:cs typeface="Roboto"/>
                <a:sym typeface="Roboto"/>
              </a:rPr>
              <a:t> Utilizing Fusion 360, a detailed 3D model was created. This model was designed to accommodate all necessary components with precise dimensions for a perfect fit.</a:t>
            </a:r>
            <a:endParaRPr>
              <a:solidFill>
                <a:srgbClr val="4B4B4B"/>
              </a:solidFill>
              <a:latin typeface="Lato"/>
              <a:ea typeface="Lato"/>
              <a:cs typeface="Lato"/>
              <a:sym typeface="Lato"/>
            </a:endParaRPr>
          </a:p>
          <a:p>
            <a:pPr indent="0" lvl="0" marL="0" rtl="0" algn="l">
              <a:spcBef>
                <a:spcPts val="0"/>
              </a:spcBef>
              <a:spcAft>
                <a:spcPts val="0"/>
              </a:spcAft>
              <a:buNone/>
            </a:pPr>
            <a:r>
              <a:t/>
            </a:r>
            <a:endParaRPr>
              <a:solidFill>
                <a:srgbClr val="4B4B4B"/>
              </a:solidFill>
              <a:latin typeface="Lato"/>
              <a:ea typeface="Lato"/>
              <a:cs typeface="Lato"/>
              <a:sym typeface="Lato"/>
            </a:endParaRPr>
          </a:p>
          <a:p>
            <a:pPr indent="-317500" lvl="0" marL="457200" rtl="0" algn="l">
              <a:spcBef>
                <a:spcPts val="0"/>
              </a:spcBef>
              <a:spcAft>
                <a:spcPts val="0"/>
              </a:spcAft>
              <a:buClr>
                <a:srgbClr val="4B4B4B"/>
              </a:buClr>
              <a:buSzPts val="1400"/>
              <a:buFont typeface="Lato"/>
              <a:buChar char="●"/>
            </a:pPr>
            <a:r>
              <a:rPr b="1" lang="en">
                <a:solidFill>
                  <a:srgbClr val="0D0D0D"/>
                </a:solidFill>
                <a:highlight>
                  <a:srgbClr val="FFFFFF"/>
                </a:highlight>
                <a:latin typeface="Roboto"/>
                <a:ea typeface="Roboto"/>
                <a:cs typeface="Roboto"/>
                <a:sym typeface="Roboto"/>
              </a:rPr>
              <a:t>Development of User Interface (UI):</a:t>
            </a:r>
            <a:r>
              <a:rPr lang="en">
                <a:solidFill>
                  <a:srgbClr val="0D0D0D"/>
                </a:solidFill>
                <a:highlight>
                  <a:srgbClr val="FFFFFF"/>
                </a:highlight>
                <a:latin typeface="Roboto"/>
                <a:ea typeface="Roboto"/>
                <a:cs typeface="Roboto"/>
                <a:sym typeface="Roboto"/>
              </a:rPr>
              <a:t> Leveraging Flutter, a basic framework for building user interfaces, an intuitive and user-friendly interface was developed. </a:t>
            </a:r>
            <a:endParaRPr>
              <a:solidFill>
                <a:srgbClr val="4B4B4B"/>
              </a:solidFill>
              <a:latin typeface="Lato"/>
              <a:ea typeface="Lato"/>
              <a:cs typeface="Lato"/>
              <a:sym typeface="Lato"/>
            </a:endParaRPr>
          </a:p>
          <a:p>
            <a:pPr indent="0" lvl="0" marL="0" rtl="0" algn="l">
              <a:spcBef>
                <a:spcPts val="0"/>
              </a:spcBef>
              <a:spcAft>
                <a:spcPts val="0"/>
              </a:spcAft>
              <a:buNone/>
            </a:pPr>
            <a:r>
              <a:t/>
            </a:r>
            <a:endParaRPr>
              <a:solidFill>
                <a:srgbClr val="4B4B4B"/>
              </a:solidFill>
              <a:latin typeface="Lato"/>
              <a:ea typeface="Lato"/>
              <a:cs typeface="Lato"/>
              <a:sym typeface="Lato"/>
            </a:endParaRPr>
          </a:p>
          <a:p>
            <a:pPr indent="-317500" lvl="0" marL="457200" rtl="0" algn="l">
              <a:spcBef>
                <a:spcPts val="0"/>
              </a:spcBef>
              <a:spcAft>
                <a:spcPts val="0"/>
              </a:spcAft>
              <a:buClr>
                <a:srgbClr val="4B4B4B"/>
              </a:buClr>
              <a:buSzPts val="1400"/>
              <a:buFont typeface="Lato"/>
              <a:buChar char="●"/>
            </a:pPr>
            <a:r>
              <a:rPr b="1" lang="en">
                <a:solidFill>
                  <a:srgbClr val="0D0D0D"/>
                </a:solidFill>
                <a:highlight>
                  <a:srgbClr val="FFFFFF"/>
                </a:highlight>
                <a:latin typeface="Roboto"/>
                <a:ea typeface="Roboto"/>
                <a:cs typeface="Roboto"/>
                <a:sym typeface="Roboto"/>
              </a:rPr>
              <a:t>Testing Wifi-Integration:</a:t>
            </a:r>
            <a:r>
              <a:rPr lang="en">
                <a:solidFill>
                  <a:srgbClr val="0D0D0D"/>
                </a:solidFill>
                <a:highlight>
                  <a:srgbClr val="FFFFFF"/>
                </a:highlight>
                <a:latin typeface="Roboto"/>
                <a:ea typeface="Roboto"/>
                <a:cs typeface="Roboto"/>
                <a:sym typeface="Roboto"/>
              </a:rPr>
              <a:t> Tested  communication between the app and the Raspberry Pi Pico via Wi-Fi. This integration is crucial for enabling remote control and real-time monitoring of the device</a:t>
            </a:r>
            <a:endParaRPr b="1">
              <a:solidFill>
                <a:srgbClr val="4B4B4B"/>
              </a:solidFill>
              <a:latin typeface="Lato"/>
              <a:ea typeface="Lato"/>
              <a:cs typeface="Lato"/>
              <a:sym typeface="Lato"/>
            </a:endParaRPr>
          </a:p>
          <a:p>
            <a:pPr indent="0" lvl="0" marL="457200" rtl="0" algn="l">
              <a:spcBef>
                <a:spcPts val="0"/>
              </a:spcBef>
              <a:spcAft>
                <a:spcPts val="0"/>
              </a:spcAft>
              <a:buNone/>
            </a:pPr>
            <a:r>
              <a:t/>
            </a:r>
            <a:endParaRPr b="1">
              <a:solidFill>
                <a:srgbClr val="4B4B4B"/>
              </a:solidFill>
              <a:latin typeface="Lato"/>
              <a:ea typeface="Lato"/>
              <a:cs typeface="Lato"/>
              <a:sym typeface="Lato"/>
            </a:endParaRPr>
          </a:p>
          <a:p>
            <a:pPr indent="-317500" lvl="0" marL="457200" rtl="0" algn="l">
              <a:spcBef>
                <a:spcPts val="0"/>
              </a:spcBef>
              <a:spcAft>
                <a:spcPts val="0"/>
              </a:spcAft>
              <a:buClr>
                <a:srgbClr val="4B4B4B"/>
              </a:buClr>
              <a:buSzPts val="1400"/>
              <a:buFont typeface="Lato"/>
              <a:buChar char="●"/>
            </a:pPr>
            <a:r>
              <a:rPr b="1" lang="en">
                <a:solidFill>
                  <a:srgbClr val="0D0D0D"/>
                </a:solidFill>
                <a:highlight>
                  <a:srgbClr val="FFFFFF"/>
                </a:highlight>
                <a:latin typeface="Roboto"/>
                <a:ea typeface="Roboto"/>
                <a:cs typeface="Roboto"/>
                <a:sym typeface="Roboto"/>
              </a:rPr>
              <a:t>Algorithm Development:</a:t>
            </a:r>
            <a:r>
              <a:rPr lang="en">
                <a:solidFill>
                  <a:srgbClr val="0D0D0D"/>
                </a:solidFill>
                <a:highlight>
                  <a:srgbClr val="FFFFFF"/>
                </a:highlight>
                <a:latin typeface="Roboto"/>
                <a:ea typeface="Roboto"/>
                <a:cs typeface="Roboto"/>
                <a:sym typeface="Roboto"/>
              </a:rPr>
              <a:t> Tested various algorithms via simulation, comparing results across different room types and scenarios for optimization.</a:t>
            </a:r>
            <a:endParaRPr b="1">
              <a:solidFill>
                <a:srgbClr val="4B4B4B"/>
              </a:solidFill>
              <a:latin typeface="Lato"/>
              <a:ea typeface="Lato"/>
              <a:cs typeface="Lato"/>
              <a:sym typeface="Lato"/>
            </a:endParaRPr>
          </a:p>
          <a:p>
            <a:pPr indent="0" lvl="0" marL="457200" rtl="0" algn="l">
              <a:spcBef>
                <a:spcPts val="0"/>
              </a:spcBef>
              <a:spcAft>
                <a:spcPts val="0"/>
              </a:spcAft>
              <a:buNone/>
            </a:pPr>
            <a:r>
              <a:t/>
            </a:r>
            <a:endParaRPr b="1">
              <a:solidFill>
                <a:srgbClr val="4B4B4B"/>
              </a:solidFill>
              <a:latin typeface="Lato"/>
              <a:ea typeface="Lato"/>
              <a:cs typeface="Lato"/>
              <a:sym typeface="Lato"/>
            </a:endParaRPr>
          </a:p>
          <a:p>
            <a:pPr indent="0" lvl="0" marL="0" rtl="0" algn="l">
              <a:spcBef>
                <a:spcPts val="0"/>
              </a:spcBef>
              <a:spcAft>
                <a:spcPts val="0"/>
              </a:spcAft>
              <a:buNone/>
            </a:pPr>
            <a:r>
              <a:t/>
            </a:r>
            <a:endParaRPr b="1">
              <a:solidFill>
                <a:srgbClr val="4B4B4B"/>
              </a:solidFill>
              <a:latin typeface="Lato"/>
              <a:ea typeface="Lato"/>
              <a:cs typeface="Lato"/>
              <a:sym typeface="Lato"/>
            </a:endParaRPr>
          </a:p>
        </p:txBody>
      </p:sp>
      <p:sp>
        <p:nvSpPr>
          <p:cNvPr id="169" name="Google Shape;169;p21"/>
          <p:cNvSpPr txBox="1"/>
          <p:nvPr/>
        </p:nvSpPr>
        <p:spPr>
          <a:xfrm>
            <a:off x="503650" y="534950"/>
            <a:ext cx="62295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Raleway"/>
                <a:ea typeface="Raleway"/>
                <a:cs typeface="Raleway"/>
                <a:sym typeface="Raleway"/>
              </a:rPr>
              <a:t>Summary</a:t>
            </a:r>
            <a:r>
              <a:rPr b="1" lang="en" sz="2800">
                <a:solidFill>
                  <a:schemeClr val="dk2"/>
                </a:solidFill>
                <a:latin typeface="Raleway"/>
                <a:ea typeface="Raleway"/>
                <a:cs typeface="Raleway"/>
                <a:sym typeface="Raleway"/>
              </a:rPr>
              <a:t> of Milestone 2</a:t>
            </a:r>
            <a:endParaRPr b="1" sz="2800">
              <a:solidFill>
                <a:schemeClr val="dk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aphicFrame>
        <p:nvGraphicFramePr>
          <p:cNvPr id="174" name="Google Shape;174;p22"/>
          <p:cNvGraphicFramePr/>
          <p:nvPr/>
        </p:nvGraphicFramePr>
        <p:xfrm>
          <a:off x="727800" y="667800"/>
          <a:ext cx="3000000" cy="3000000"/>
        </p:xfrm>
        <a:graphic>
          <a:graphicData uri="http://schemas.openxmlformats.org/drawingml/2006/table">
            <a:tbl>
              <a:tblPr>
                <a:noFill/>
                <a:tableStyleId>{B125D9A1-F041-460F-BBDB-631AAA834E7F}</a:tableStyleId>
              </a:tblPr>
              <a:tblGrid>
                <a:gridCol w="3640475"/>
                <a:gridCol w="4047925"/>
              </a:tblGrid>
              <a:tr h="372900">
                <a:tc>
                  <a:txBody>
                    <a:bodyPr/>
                    <a:lstStyle/>
                    <a:p>
                      <a:pPr indent="0" lvl="0" marL="0" rtl="0" algn="l">
                        <a:spcBef>
                          <a:spcPts val="0"/>
                        </a:spcBef>
                        <a:spcAft>
                          <a:spcPts val="0"/>
                        </a:spcAft>
                        <a:buNone/>
                      </a:pPr>
                      <a:r>
                        <a:rPr b="1" lang="en" sz="2000">
                          <a:solidFill>
                            <a:schemeClr val="dk1"/>
                          </a:solidFill>
                        </a:rPr>
                        <a:t>Feedback</a:t>
                      </a:r>
                      <a:r>
                        <a:rPr b="1" lang="en" sz="2000" u="sng">
                          <a:solidFill>
                            <a:schemeClr val="dk1"/>
                          </a:solidFill>
                        </a:rPr>
                        <a:t> </a:t>
                      </a:r>
                      <a:endParaRPr b="1" sz="2000" u="sng">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Action Taken</a:t>
                      </a:r>
                      <a:endParaRPr b="1" sz="2000">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784050">
                <a:tc>
                  <a:txBody>
                    <a:bodyPr/>
                    <a:lstStyle/>
                    <a:p>
                      <a:pPr indent="0" lvl="0" marL="0" rtl="0" algn="l">
                        <a:spcBef>
                          <a:spcPts val="0"/>
                        </a:spcBef>
                        <a:spcAft>
                          <a:spcPts val="0"/>
                        </a:spcAft>
                        <a:buNone/>
                      </a:pPr>
                      <a:r>
                        <a:rPr lang="en">
                          <a:latin typeface="Roboto"/>
                          <a:ea typeface="Roboto"/>
                          <a:cs typeface="Roboto"/>
                          <a:sym typeface="Roboto"/>
                        </a:rPr>
                        <a:t>Suggested to use area covered as metric for comparing different algorithms during simulation, rather than dust collected.</a:t>
                      </a:r>
                      <a:endParaRPr>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latin typeface="Roboto"/>
                          <a:ea typeface="Roboto"/>
                          <a:cs typeface="Roboto"/>
                          <a:sym typeface="Roboto"/>
                        </a:rPr>
                        <a:t>Updated simulation metrics to prioritize "Area covered" over "dust collected" for further algorithm comparisons </a:t>
                      </a:r>
                      <a:endParaRPr>
                        <a:latin typeface="Roboto"/>
                        <a:ea typeface="Roboto"/>
                        <a:cs typeface="Roboto"/>
                        <a:sym typeface="Roboto"/>
                      </a:endParaRPr>
                    </a:p>
                  </a:txBody>
                  <a:tcPr marT="91425" marB="91425" marR="91425" marL="91425"/>
                </a:tc>
              </a:tr>
              <a:tr h="828900">
                <a:tc>
                  <a:txBody>
                    <a:bodyPr/>
                    <a:lstStyle/>
                    <a:p>
                      <a:pPr indent="0" lvl="0" marL="0" rtl="0" algn="l">
                        <a:spcBef>
                          <a:spcPts val="0"/>
                        </a:spcBef>
                        <a:spcAft>
                          <a:spcPts val="0"/>
                        </a:spcAft>
                        <a:buNone/>
                      </a:pPr>
                      <a:r>
                        <a:rPr lang="en">
                          <a:latin typeface="Roboto"/>
                          <a:ea typeface="Roboto"/>
                          <a:cs typeface="Roboto"/>
                          <a:sym typeface="Roboto"/>
                        </a:rPr>
                        <a:t>Implement electronic control for regulating water flow.</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Designing a mechanism for automating control and regulating water.</a:t>
                      </a:r>
                      <a:endParaRPr>
                        <a:latin typeface="Roboto"/>
                        <a:ea typeface="Roboto"/>
                        <a:cs typeface="Roboto"/>
                        <a:sym typeface="Roboto"/>
                      </a:endParaRPr>
                    </a:p>
                  </a:txBody>
                  <a:tcPr marT="91425" marB="91425" marR="91425" marL="91425"/>
                </a:tc>
              </a:tr>
              <a:tr h="1043800">
                <a:tc>
                  <a:txBody>
                    <a:bodyPr/>
                    <a:lstStyle/>
                    <a:p>
                      <a:pPr indent="0" lvl="0" marL="0" rtl="0" algn="l">
                        <a:spcBef>
                          <a:spcPts val="0"/>
                        </a:spcBef>
                        <a:spcAft>
                          <a:spcPts val="0"/>
                        </a:spcAft>
                        <a:buNone/>
                      </a:pPr>
                      <a:r>
                        <a:rPr lang="en">
                          <a:latin typeface="Roboto"/>
                          <a:ea typeface="Roboto"/>
                          <a:cs typeface="Roboto"/>
                          <a:sym typeface="Roboto"/>
                        </a:rPr>
                        <a:t>It was suggested to use Laser cutting for making the base and outer body of our robotic vacuum cleaner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Updated our 3D design and used a octagonal shaped base which was fabricated using laser cutting instead of 3D printing</a:t>
                      </a:r>
                      <a:endParaRPr>
                        <a:latin typeface="Roboto"/>
                        <a:ea typeface="Roboto"/>
                        <a:cs typeface="Roboto"/>
                        <a:sym typeface="Roboto"/>
                      </a:endParaRPr>
                    </a:p>
                  </a:txBody>
                  <a:tcPr marT="91425" marB="91425" marR="91425" marL="91425"/>
                </a:tc>
              </a:tr>
              <a:tr h="1043800">
                <a:tc>
                  <a:txBody>
                    <a:bodyPr/>
                    <a:lstStyle/>
                    <a:p>
                      <a:pPr indent="0" lvl="0" marL="0" rtl="0" algn="l">
                        <a:spcBef>
                          <a:spcPts val="0"/>
                        </a:spcBef>
                        <a:spcAft>
                          <a:spcPts val="0"/>
                        </a:spcAft>
                        <a:buNone/>
                      </a:pPr>
                      <a:r>
                        <a:rPr lang="en">
                          <a:latin typeface="Roboto"/>
                          <a:ea typeface="Roboto"/>
                          <a:cs typeface="Roboto"/>
                          <a:sym typeface="Roboto"/>
                        </a:rPr>
                        <a:t>Received</a:t>
                      </a:r>
                      <a:r>
                        <a:rPr lang="en">
                          <a:latin typeface="Roboto"/>
                          <a:ea typeface="Roboto"/>
                          <a:cs typeface="Roboto"/>
                          <a:sym typeface="Roboto"/>
                        </a:rPr>
                        <a:t> a feedback to mount all the components on a single PCB board rather than using different modules for each component.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Designed and fabricated a PCB which </a:t>
                      </a:r>
                      <a:r>
                        <a:rPr lang="en">
                          <a:latin typeface="Roboto"/>
                          <a:ea typeface="Roboto"/>
                          <a:cs typeface="Roboto"/>
                          <a:sym typeface="Roboto"/>
                        </a:rPr>
                        <a:t>accommodates</a:t>
                      </a:r>
                      <a:r>
                        <a:rPr lang="en">
                          <a:latin typeface="Roboto"/>
                          <a:ea typeface="Roboto"/>
                          <a:cs typeface="Roboto"/>
                          <a:sym typeface="Roboto"/>
                        </a:rPr>
                        <a:t> different modules and components together on a </a:t>
                      </a:r>
                      <a:r>
                        <a:rPr lang="en">
                          <a:latin typeface="Roboto"/>
                          <a:ea typeface="Roboto"/>
                          <a:cs typeface="Roboto"/>
                          <a:sym typeface="Roboto"/>
                        </a:rPr>
                        <a:t>single board.</a:t>
                      </a:r>
                      <a:endParaRPr>
                        <a:latin typeface="Roboto"/>
                        <a:ea typeface="Roboto"/>
                        <a:cs typeface="Roboto"/>
                        <a:sym typeface="Roboto"/>
                      </a:endParaRPr>
                    </a:p>
                  </a:txBody>
                  <a:tcPr marT="91425" marB="91425" marR="91425" marL="91425"/>
                </a:tc>
              </a:tr>
            </a:tbl>
          </a:graphicData>
        </a:graphic>
      </p:graphicFrame>
      <p:sp>
        <p:nvSpPr>
          <p:cNvPr id="175" name="Google Shape;175;p22"/>
          <p:cNvSpPr txBox="1"/>
          <p:nvPr>
            <p:ph idx="4294967295" type="title"/>
          </p:nvPr>
        </p:nvSpPr>
        <p:spPr>
          <a:xfrm>
            <a:off x="1166250" y="0"/>
            <a:ext cx="6811500" cy="6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Feedback Received and Actions Taken</a:t>
            </a:r>
            <a:r>
              <a:rPr lang="en" u="sng">
                <a:solidFill>
                  <a:srgbClr val="374151"/>
                </a:solidFill>
              </a:rPr>
              <a:t> </a:t>
            </a:r>
            <a:endParaRPr u="sng">
              <a:solidFill>
                <a:srgbClr val="37415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so far </a:t>
            </a:r>
            <a:endParaRPr/>
          </a:p>
          <a:p>
            <a:pPr indent="0" lvl="0" marL="0" rtl="0" algn="l">
              <a:spcBef>
                <a:spcPts val="0"/>
              </a:spcBef>
              <a:spcAft>
                <a:spcPts val="0"/>
              </a:spcAft>
              <a:buNone/>
            </a:pPr>
            <a:r>
              <a:rPr lang="en"/>
              <a:t>Milestone 3</a:t>
            </a:r>
            <a:endParaRPr/>
          </a:p>
        </p:txBody>
      </p:sp>
      <p:sp>
        <p:nvSpPr>
          <p:cNvPr id="181" name="Google Shape;181;p23"/>
          <p:cNvSpPr txBox="1"/>
          <p:nvPr>
            <p:ph idx="2" type="body"/>
          </p:nvPr>
        </p:nvSpPr>
        <p:spPr>
          <a:xfrm>
            <a:off x="4979050" y="826625"/>
            <a:ext cx="3864600" cy="3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600"/>
              </a:spcBef>
              <a:spcAft>
                <a:spcPts val="0"/>
              </a:spcAft>
              <a:buSzPts val="1600"/>
              <a:buFont typeface="Roboto Medium"/>
              <a:buAutoNum type="arabicPeriod"/>
            </a:pPr>
            <a:r>
              <a:rPr lang="en" sz="1600">
                <a:latin typeface="Roboto Medium"/>
                <a:ea typeface="Roboto Medium"/>
                <a:cs typeface="Roboto Medium"/>
                <a:sym typeface="Roboto Medium"/>
              </a:rPr>
              <a:t>Complete Individual Component Testing</a:t>
            </a:r>
            <a:endParaRPr sz="1600">
              <a:latin typeface="Roboto Medium"/>
              <a:ea typeface="Roboto Medium"/>
              <a:cs typeface="Roboto Medium"/>
              <a:sym typeface="Roboto Medium"/>
            </a:endParaRPr>
          </a:p>
          <a:p>
            <a:pPr indent="-330200" lvl="0" marL="457200" rtl="0" algn="l">
              <a:spcBef>
                <a:spcPts val="0"/>
              </a:spcBef>
              <a:spcAft>
                <a:spcPts val="0"/>
              </a:spcAft>
              <a:buSzPts val="1600"/>
              <a:buFont typeface="Roboto Medium"/>
              <a:buAutoNum type="arabicPeriod"/>
            </a:pPr>
            <a:r>
              <a:rPr lang="en" sz="1600">
                <a:latin typeface="Roboto Medium"/>
                <a:ea typeface="Roboto Medium"/>
                <a:cs typeface="Roboto Medium"/>
                <a:sym typeface="Roboto Medium"/>
              </a:rPr>
              <a:t>Combined System Testing</a:t>
            </a:r>
            <a:endParaRPr sz="1600">
              <a:latin typeface="Roboto Medium"/>
              <a:ea typeface="Roboto Medium"/>
              <a:cs typeface="Roboto Medium"/>
              <a:sym typeface="Roboto Medium"/>
            </a:endParaRPr>
          </a:p>
          <a:p>
            <a:pPr indent="-330200" lvl="0" marL="457200" rtl="0" algn="l">
              <a:spcBef>
                <a:spcPts val="0"/>
              </a:spcBef>
              <a:spcAft>
                <a:spcPts val="0"/>
              </a:spcAft>
              <a:buSzPts val="1600"/>
              <a:buFont typeface="Roboto Medium"/>
              <a:buAutoNum type="arabicPeriod"/>
            </a:pPr>
            <a:r>
              <a:rPr lang="en" sz="1600">
                <a:latin typeface="Roboto Medium"/>
                <a:ea typeface="Roboto Medium"/>
                <a:cs typeface="Roboto Medium"/>
                <a:sym typeface="Roboto Medium"/>
              </a:rPr>
              <a:t>PCB Fabrication</a:t>
            </a:r>
            <a:endParaRPr sz="1600">
              <a:latin typeface="Roboto Medium"/>
              <a:ea typeface="Roboto Medium"/>
              <a:cs typeface="Roboto Medium"/>
              <a:sym typeface="Roboto Medium"/>
            </a:endParaRPr>
          </a:p>
          <a:p>
            <a:pPr indent="-330200" lvl="0" marL="457200" rtl="0" algn="l">
              <a:spcBef>
                <a:spcPts val="0"/>
              </a:spcBef>
              <a:spcAft>
                <a:spcPts val="0"/>
              </a:spcAft>
              <a:buSzPts val="1600"/>
              <a:buFont typeface="Roboto Medium"/>
              <a:buAutoNum type="arabicPeriod"/>
            </a:pPr>
            <a:r>
              <a:rPr lang="en" sz="1600">
                <a:latin typeface="Roboto Medium"/>
                <a:ea typeface="Roboto Medium"/>
                <a:cs typeface="Roboto Medium"/>
                <a:sym typeface="Roboto Medium"/>
              </a:rPr>
              <a:t>Prototype 3D </a:t>
            </a:r>
            <a:r>
              <a:rPr lang="en" sz="1600">
                <a:latin typeface="Roboto Medium"/>
                <a:ea typeface="Roboto Medium"/>
                <a:cs typeface="Roboto Medium"/>
                <a:sym typeface="Roboto Medium"/>
              </a:rPr>
              <a:t>model </a:t>
            </a:r>
            <a:endParaRPr sz="1600">
              <a:latin typeface="Roboto Medium"/>
              <a:ea typeface="Roboto Medium"/>
              <a:cs typeface="Roboto Medium"/>
              <a:sym typeface="Roboto Medium"/>
            </a:endParaRPr>
          </a:p>
          <a:p>
            <a:pPr indent="-330200" lvl="0" marL="457200" rtl="0" algn="l">
              <a:spcBef>
                <a:spcPts val="0"/>
              </a:spcBef>
              <a:spcAft>
                <a:spcPts val="0"/>
              </a:spcAft>
              <a:buSzPts val="1600"/>
              <a:buFont typeface="Roboto Medium"/>
              <a:buAutoNum type="arabicPeriod"/>
            </a:pPr>
            <a:r>
              <a:rPr lang="en" sz="1600">
                <a:latin typeface="Roboto Medium"/>
                <a:ea typeface="Roboto Medium"/>
                <a:cs typeface="Roboto Medium"/>
                <a:sym typeface="Roboto Medium"/>
              </a:rPr>
              <a:t>Algorithm Testing on Model</a:t>
            </a:r>
            <a:endParaRPr sz="1600">
              <a:latin typeface="Roboto Medium"/>
              <a:ea typeface="Roboto Medium"/>
              <a:cs typeface="Roboto Medium"/>
              <a:sym typeface="Roboto Medium"/>
            </a:endParaRPr>
          </a:p>
          <a:p>
            <a:pPr indent="0" lvl="0" marL="457200" rtl="0" algn="l">
              <a:spcBef>
                <a:spcPts val="1600"/>
              </a:spcBef>
              <a:spcAft>
                <a:spcPts val="1600"/>
              </a:spcAft>
              <a:buNone/>
            </a:pPr>
            <a:r>
              <a:t/>
            </a:r>
            <a:endParaRPr sz="1600">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nvSpPr>
        <p:spPr>
          <a:xfrm>
            <a:off x="6914075" y="657650"/>
            <a:ext cx="222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Lato"/>
                <a:ea typeface="Lato"/>
                <a:cs typeface="Lato"/>
                <a:sym typeface="Lato"/>
              </a:rPr>
              <a:t>FlowChart</a:t>
            </a:r>
            <a:endParaRPr b="1" sz="3200">
              <a:solidFill>
                <a:schemeClr val="lt1"/>
              </a:solidFill>
              <a:latin typeface="Lato"/>
              <a:ea typeface="Lato"/>
              <a:cs typeface="Lato"/>
              <a:sym typeface="Lato"/>
            </a:endParaRPr>
          </a:p>
        </p:txBody>
      </p:sp>
      <p:pic>
        <p:nvPicPr>
          <p:cNvPr id="187" name="Google Shape;187;p24"/>
          <p:cNvPicPr preferRelativeResize="0"/>
          <p:nvPr/>
        </p:nvPicPr>
        <p:blipFill>
          <a:blip r:embed="rId3">
            <a:alphaModFix/>
          </a:blip>
          <a:stretch>
            <a:fillRect/>
          </a:stretch>
        </p:blipFill>
        <p:spPr>
          <a:xfrm>
            <a:off x="0" y="0"/>
            <a:ext cx="6782749" cy="5143499"/>
          </a:xfrm>
          <a:prstGeom prst="rect">
            <a:avLst/>
          </a:prstGeom>
          <a:noFill/>
          <a:ln>
            <a:noFill/>
          </a:ln>
        </p:spPr>
      </p:pic>
      <p:cxnSp>
        <p:nvCxnSpPr>
          <p:cNvPr id="188" name="Google Shape;188;p24"/>
          <p:cNvCxnSpPr>
            <a:stCxn id="189" idx="0"/>
            <a:endCxn id="190" idx="3"/>
          </p:cNvCxnSpPr>
          <p:nvPr/>
        </p:nvCxnSpPr>
        <p:spPr>
          <a:xfrm rot="10800000">
            <a:off x="4989175" y="3394875"/>
            <a:ext cx="927000" cy="826200"/>
          </a:xfrm>
          <a:prstGeom prst="straightConnector1">
            <a:avLst/>
          </a:prstGeom>
          <a:noFill/>
          <a:ln cap="flat" cmpd="sng" w="9525">
            <a:solidFill>
              <a:srgbClr val="FF0000"/>
            </a:solidFill>
            <a:prstDash val="solid"/>
            <a:round/>
            <a:headEnd len="med" w="med" type="none"/>
            <a:tailEnd len="med" w="med" type="triangle"/>
          </a:ln>
        </p:spPr>
      </p:cxnSp>
      <p:sp>
        <p:nvSpPr>
          <p:cNvPr id="189" name="Google Shape;189;p24"/>
          <p:cNvSpPr txBox="1"/>
          <p:nvPr/>
        </p:nvSpPr>
        <p:spPr>
          <a:xfrm>
            <a:off x="5328925" y="4221075"/>
            <a:ext cx="11745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latin typeface="Lato"/>
                <a:ea typeface="Lato"/>
                <a:cs typeface="Lato"/>
                <a:sym typeface="Lato"/>
              </a:rPr>
              <a:t>We are here</a:t>
            </a:r>
            <a:endParaRPr b="1" sz="1300">
              <a:solidFill>
                <a:srgbClr val="FF0000"/>
              </a:solidFill>
              <a:latin typeface="Lato"/>
              <a:ea typeface="Lato"/>
              <a:cs typeface="Lato"/>
              <a:sym typeface="Lato"/>
            </a:endParaRPr>
          </a:p>
        </p:txBody>
      </p:sp>
      <p:sp>
        <p:nvSpPr>
          <p:cNvPr id="190" name="Google Shape;190;p24"/>
          <p:cNvSpPr/>
          <p:nvPr/>
        </p:nvSpPr>
        <p:spPr>
          <a:xfrm>
            <a:off x="1320650" y="2766750"/>
            <a:ext cx="3668425" cy="1256425"/>
          </a:xfrm>
          <a:prstGeom prst="flowChartProcess">
            <a:avLst/>
          </a:prstGeom>
          <a:solidFill>
            <a:srgbClr val="E91111">
              <a:alpha val="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729450" y="541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Component Testing</a:t>
            </a:r>
            <a:endParaRPr/>
          </a:p>
        </p:txBody>
      </p:sp>
      <p:sp>
        <p:nvSpPr>
          <p:cNvPr id="196" name="Google Shape;196;p25"/>
          <p:cNvSpPr txBox="1"/>
          <p:nvPr>
            <p:ph idx="1" type="body"/>
          </p:nvPr>
        </p:nvSpPr>
        <p:spPr>
          <a:xfrm>
            <a:off x="729450" y="1441200"/>
            <a:ext cx="7688700" cy="36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chemeClr val="dk2"/>
                </a:solidFill>
              </a:rPr>
              <a:t>Sensor Testing</a:t>
            </a:r>
            <a:r>
              <a:rPr b="1" lang="en" sz="1600">
                <a:solidFill>
                  <a:schemeClr val="dk2"/>
                </a:solidFill>
              </a:rPr>
              <a:t>:</a:t>
            </a:r>
            <a:r>
              <a:rPr b="1" lang="en" sz="1400">
                <a:solidFill>
                  <a:schemeClr val="dk2"/>
                </a:solidFill>
              </a:rPr>
              <a:t> </a:t>
            </a:r>
            <a:endParaRPr sz="1400">
              <a:solidFill>
                <a:schemeClr val="dk2"/>
              </a:solidFill>
            </a:endParaRPr>
          </a:p>
          <a:p>
            <a:pPr indent="-317500" lvl="0" marL="457200" rtl="0" algn="l">
              <a:spcBef>
                <a:spcPts val="1600"/>
              </a:spcBef>
              <a:spcAft>
                <a:spcPts val="0"/>
              </a:spcAft>
              <a:buClr>
                <a:schemeClr val="dk2"/>
              </a:buClr>
              <a:buSzPts val="1400"/>
              <a:buFont typeface="Roboto"/>
              <a:buChar char="●"/>
            </a:pPr>
            <a:r>
              <a:rPr lang="en" sz="1400">
                <a:solidFill>
                  <a:schemeClr val="dk2"/>
                </a:solidFill>
                <a:latin typeface="Roboto"/>
                <a:ea typeface="Roboto"/>
                <a:cs typeface="Roboto"/>
                <a:sym typeface="Roboto"/>
              </a:rPr>
              <a:t>Individually tested the sensor for its current rating, compatibility and the values it outputs on the serial monitor.</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Further, compute formula to correctly calculate the distance between obstacle and model through the above values.</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Carefully configure the code for perfect detection of obstacle.</a:t>
            </a:r>
            <a:endParaRPr sz="1400">
              <a:solidFill>
                <a:schemeClr val="dk2"/>
              </a:solidFill>
              <a:latin typeface="Roboto"/>
              <a:ea typeface="Roboto"/>
              <a:cs typeface="Roboto"/>
              <a:sym typeface="Roboto"/>
            </a:endParaRPr>
          </a:p>
          <a:p>
            <a:pPr indent="0" lvl="0" marL="0" rtl="0" algn="l">
              <a:spcBef>
                <a:spcPts val="1600"/>
              </a:spcBef>
              <a:spcAft>
                <a:spcPts val="0"/>
              </a:spcAft>
              <a:buNone/>
            </a:pPr>
            <a:r>
              <a:rPr b="1" lang="en" sz="1600" u="sng">
                <a:solidFill>
                  <a:schemeClr val="dk2"/>
                </a:solidFill>
              </a:rPr>
              <a:t>Motor Testing: </a:t>
            </a:r>
            <a:endParaRPr b="1" sz="1600" u="sng">
              <a:solidFill>
                <a:schemeClr val="dk2"/>
              </a:solidFill>
            </a:endParaRPr>
          </a:p>
          <a:p>
            <a:pPr indent="-317500" lvl="0" marL="457200" rtl="0" algn="l">
              <a:spcBef>
                <a:spcPts val="1600"/>
              </a:spcBef>
              <a:spcAft>
                <a:spcPts val="0"/>
              </a:spcAft>
              <a:buClr>
                <a:schemeClr val="dk2"/>
              </a:buClr>
              <a:buSzPts val="1400"/>
              <a:buChar char="●"/>
            </a:pPr>
            <a:r>
              <a:rPr lang="en" sz="1400">
                <a:solidFill>
                  <a:schemeClr val="dk2"/>
                </a:solidFill>
                <a:latin typeface="Roboto"/>
                <a:ea typeface="Roboto"/>
                <a:cs typeface="Roboto"/>
                <a:sym typeface="Roboto"/>
              </a:rPr>
              <a:t> Testing the driving motors and the blower for their current ratings and working.</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Found there was a manufacturing defect. -&gt; Thus we replaced it with a encoder motor</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Observe the output of encoder to measure distance etc</a:t>
            </a:r>
            <a:endParaRPr sz="1400">
              <a:solidFill>
                <a:schemeClr val="dk2"/>
              </a:solidFill>
              <a:latin typeface="Roboto"/>
              <a:ea typeface="Roboto"/>
              <a:cs typeface="Roboto"/>
              <a:sym typeface="Roboto"/>
            </a:endParaRPr>
          </a:p>
          <a:p>
            <a:pPr indent="0" lvl="0" marL="45720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